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5.xml" ContentType="application/vnd.openxmlformats-officedocument.presentationml.notesSlide+xml"/>
  <Override PartName="/ppt/notesSlides/notesSlide36.xml" ContentType="application/vnd.openxmlformats-officedocument.presentationml.notesSlide+xml"/>
  <Override PartName="/ppt/notesSlides/notesSlide35.xml" ContentType="application/vnd.openxmlformats-officedocument.presentationml.notesSlide+xml"/>
  <Override PartName="/ppt/notesSlides/notesSlide34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Slides/notesSlide22.xml" ContentType="application/vnd.openxmlformats-officedocument.presentationml.notesSlide+xml"/>
  <Override PartName="/ppt/notesSlides/notesSlide33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31.xml" ContentType="application/vnd.openxmlformats-officedocument.presentationml.notes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26.xml" ContentType="application/vnd.openxmlformats-officedocument.presentationml.notesSlide+xml"/>
  <Override PartName="/ppt/notesMasters/notesMaster1.xml" ContentType="application/vnd.openxmlformats-officedocument.presentationml.notesMaster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customXml/itemProps2.xml" ContentType="application/vnd.openxmlformats-officedocument.customXmlPropertie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customXml/itemProps4.xml" ContentType="application/vnd.openxmlformats-officedocument.customXml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4"/>
  </p:sldMasterIdLst>
  <p:notesMasterIdLst>
    <p:notesMasterId r:id="rId41"/>
  </p:notesMasterIdLst>
  <p:sldIdLst>
    <p:sldId id="919" r:id="rId5"/>
    <p:sldId id="963" r:id="rId6"/>
    <p:sldId id="2627" r:id="rId7"/>
    <p:sldId id="2802" r:id="rId8"/>
    <p:sldId id="2803" r:id="rId9"/>
    <p:sldId id="2804" r:id="rId10"/>
    <p:sldId id="2805" r:id="rId11"/>
    <p:sldId id="1047" r:id="rId12"/>
    <p:sldId id="1010" r:id="rId13"/>
    <p:sldId id="1072" r:id="rId14"/>
    <p:sldId id="1051" r:id="rId15"/>
    <p:sldId id="1040" r:id="rId16"/>
    <p:sldId id="1030" r:id="rId17"/>
    <p:sldId id="1068" r:id="rId18"/>
    <p:sldId id="1060" r:id="rId19"/>
    <p:sldId id="1061" r:id="rId20"/>
    <p:sldId id="1062" r:id="rId21"/>
    <p:sldId id="1063" r:id="rId22"/>
    <p:sldId id="1064" r:id="rId23"/>
    <p:sldId id="1066" r:id="rId24"/>
    <p:sldId id="1067" r:id="rId25"/>
    <p:sldId id="2626" r:id="rId26"/>
    <p:sldId id="2798" r:id="rId27"/>
    <p:sldId id="2799" r:id="rId28"/>
    <p:sldId id="2800" r:id="rId29"/>
    <p:sldId id="2806" r:id="rId30"/>
    <p:sldId id="1048" r:id="rId31"/>
    <p:sldId id="1059" r:id="rId32"/>
    <p:sldId id="1069" r:id="rId33"/>
    <p:sldId id="1070" r:id="rId34"/>
    <p:sldId id="1071" r:id="rId35"/>
    <p:sldId id="1032" r:id="rId36"/>
    <p:sldId id="1033" r:id="rId37"/>
    <p:sldId id="1035" r:id="rId38"/>
    <p:sldId id="935" r:id="rId39"/>
    <p:sldId id="676" r:id="rId40"/>
  </p:sldIdLst>
  <p:sldSz cx="9144000" cy="6858000" type="screen4x3"/>
  <p:notesSz cx="6797675" cy="9926638"/>
  <p:defaultTextStyle>
    <a:defPPr>
      <a:defRPr lang="en-GB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4B8D"/>
    <a:srgbClr val="0000FF"/>
    <a:srgbClr val="B2B2B2"/>
    <a:srgbClr val="009390"/>
    <a:srgbClr val="FF0000"/>
    <a:srgbClr val="DDDDDD"/>
    <a:srgbClr val="FFFF9F"/>
    <a:srgbClr val="FDF2A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30199" autoAdjust="0"/>
    <p:restoredTop sz="94249" autoAdjust="0"/>
  </p:normalViewPr>
  <p:slideViewPr>
    <p:cSldViewPr>
      <p:cViewPr varScale="1">
        <p:scale>
          <a:sx n="74" d="100"/>
          <a:sy n="74" d="100"/>
        </p:scale>
        <p:origin x="500" y="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>
        <p:scale>
          <a:sx n="150" d="100"/>
          <a:sy n="150" d="100"/>
        </p:scale>
        <p:origin x="-72" y="4308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presProps" Target="presProps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4" Type="http://schemas.openxmlformats.org/officeDocument/2006/relationships/theme" Target="theme/theme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viewProps" Target="viewProps.xml"/><Relationship Id="rId8" Type="http://schemas.openxmlformats.org/officeDocument/2006/relationships/slide" Target="slides/slide4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customXml" Target="../customXml/item4.xml"/><Relationship Id="rId20" Type="http://schemas.openxmlformats.org/officeDocument/2006/relationships/slide" Target="slides/slide16.xml"/><Relationship Id="rId41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>
            <a:extLst>
              <a:ext uri="{FF2B5EF4-FFF2-40B4-BE49-F238E27FC236}">
                <a16:creationId xmlns:a16="http://schemas.microsoft.com/office/drawing/2014/main" id="{4E2A5A3C-400A-4339-9B71-B5BAA6853ADB}"/>
              </a:ext>
            </a:extLst>
          </p:cNvPr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9459" name="Rectangle 3">
            <a:extLst>
              <a:ext uri="{FF2B5EF4-FFF2-40B4-BE49-F238E27FC236}">
                <a16:creationId xmlns:a16="http://schemas.microsoft.com/office/drawing/2014/main" id="{17CBE881-0549-42F0-A526-E89D8FF3B850}"/>
              </a:ext>
            </a:extLst>
          </p:cNvPr>
          <p:cNvSpPr>
            <a:spLocks noGrp="1" noChangeArrowheads="1"/>
          </p:cNvSpPr>
          <p:nvPr>
            <p:ph type="dt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2052" name="Rectangle 4">
            <a:extLst>
              <a:ext uri="{FF2B5EF4-FFF2-40B4-BE49-F238E27FC236}">
                <a16:creationId xmlns:a16="http://schemas.microsoft.com/office/drawing/2014/main" id="{590C771D-4E95-4EAE-A8A6-E9F7FD794EC8}"/>
              </a:ext>
            </a:extLst>
          </p:cNvPr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7575" y="744538"/>
            <a:ext cx="4962525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19461" name="Rectangle 5">
            <a:extLst>
              <a:ext uri="{FF2B5EF4-FFF2-40B4-BE49-F238E27FC236}">
                <a16:creationId xmlns:a16="http://schemas.microsoft.com/office/drawing/2014/main" id="{3F7009C5-E8E0-4FF2-9A05-FB87103B55B3}"/>
              </a:ext>
            </a:extLst>
          </p:cNvPr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en-US" noProof="0"/>
              <a:t>Click to edit Master text styles</a:t>
            </a:r>
          </a:p>
          <a:p>
            <a:pPr lvl="1"/>
            <a:r>
              <a:rPr lang="en-GB" altLang="en-US" noProof="0"/>
              <a:t>Second level</a:t>
            </a:r>
          </a:p>
          <a:p>
            <a:pPr lvl="2"/>
            <a:r>
              <a:rPr lang="en-GB" altLang="en-US" noProof="0"/>
              <a:t>Third level</a:t>
            </a:r>
          </a:p>
          <a:p>
            <a:pPr lvl="3"/>
            <a:r>
              <a:rPr lang="en-GB" altLang="en-US" noProof="0"/>
              <a:t>Fourth level</a:t>
            </a:r>
          </a:p>
          <a:p>
            <a:pPr lvl="4"/>
            <a:r>
              <a:rPr lang="en-GB" altLang="en-US" noProof="0"/>
              <a:t>Fifth level</a:t>
            </a:r>
          </a:p>
        </p:txBody>
      </p:sp>
      <p:sp>
        <p:nvSpPr>
          <p:cNvPr id="19462" name="Rectangle 6">
            <a:extLst>
              <a:ext uri="{FF2B5EF4-FFF2-40B4-BE49-F238E27FC236}">
                <a16:creationId xmlns:a16="http://schemas.microsoft.com/office/drawing/2014/main" id="{A5577EDC-D495-4673-B83A-D330E85FC99A}"/>
              </a:ext>
            </a:extLst>
          </p:cNvPr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en-GB" altLang="en-US" dirty="0"/>
          </a:p>
        </p:txBody>
      </p:sp>
      <p:sp>
        <p:nvSpPr>
          <p:cNvPr id="19463" name="Rectangle 7">
            <a:extLst>
              <a:ext uri="{FF2B5EF4-FFF2-40B4-BE49-F238E27FC236}">
                <a16:creationId xmlns:a16="http://schemas.microsoft.com/office/drawing/2014/main" id="{4B7935D7-92D3-42DF-AB0B-616EEE1FA913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D85A07B-C331-403E-821D-D300F7E1DCCA}" type="slidenum">
              <a:rPr lang="en-GB" altLang="en-US"/>
              <a:pPr>
                <a:defRPr/>
              </a:pPr>
              <a:t>‹#›</a:t>
            </a:fld>
            <a:endParaRPr lang="en-GB" altLang="en-US" dirty="0"/>
          </a:p>
        </p:txBody>
      </p:sp>
    </p:spTree>
    <p:extLst>
      <p:ext uri="{BB962C8B-B14F-4D97-AF65-F5344CB8AC3E}">
        <p14:creationId xmlns:p14="http://schemas.microsoft.com/office/powerpoint/2010/main" val="405261993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3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3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295101607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415474630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AFABAAB-0C42-3D1B-1078-EBE22595090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1E060248-5E42-FCA7-76E1-FA0814E9D90A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128A8FC4-A657-0AA5-B67F-F1FD5BA6845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A85DB4B8-FE0E-1722-B381-CDEA7A0DD35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106606785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5B4C895-2F1E-41FA-541C-EEBCDE682800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2E23A6AE-25E0-C1F7-9758-94B58976E33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4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CD2EB866-80CB-1753-AE59-C397BE15FBC1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8A6CE8C1-DCC1-75E0-F62D-EE4A2B80612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81880542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3619554-E0C5-6512-F753-ACFDF87959F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1B84EAED-035B-EF40-16E9-A0F2153CA2D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5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BE210FE1-E3F1-881B-426E-9602409C0BFA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83FA6EA6-B9ED-8F35-2F9A-DD0568D08C7B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53957288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7B23D-674D-03D8-355D-A36317158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0A51834A-C026-C3E9-4C24-A330024C1C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6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1E73224B-F5FA-ABA9-3647-A05062767D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8D2D7E72-1264-C208-E3A2-6F7F50041F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40737258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A7B23D-674D-03D8-355D-A363171587D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0A51834A-C026-C3E9-4C24-A330024C1CF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7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1E73224B-F5FA-ABA9-3647-A05062767D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8D2D7E72-1264-C208-E3A2-6F7F50041FC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87976667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8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4546162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9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491015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758DE09-F466-0C5E-34DB-834F163475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9E1CDA05-59D2-157F-D952-3776DB1EFAD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10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B9B7ED9D-495B-A693-F5B9-8DE9E0653B9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163211DF-4988-E2A2-A3B3-E2CD71EED2CE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168866712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11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93967489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12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151797427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13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63362325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14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18227517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15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22019703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16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694149428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17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309657728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18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737978035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19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231277570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20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136663621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21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48067895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F9508A-2A0A-1B4D-6387-3C074EC143F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6922EB83-7C08-ECB9-36E3-B394BF1F969D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22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8827320D-77C2-AE21-0235-C02F7965E526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5A8E3648-C7FA-D407-A53E-A5F88C5CA00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304786258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108B3D0-4CF4-B195-AE55-D1CB21EB2068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9306B143-6044-31FB-EFCD-1F94A8E13874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23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38DEB0CC-E136-A206-BED8-2CFC4B636DB9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FBD0B222-BF53-345B-0CEE-A7ABB454259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715635422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D5644F-196F-A686-41E7-50AF800F0D3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16582746-D085-62F2-AE68-6AB6F875B886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24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1DFA4375-F956-E6A3-8063-2DB8B9C3175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ADB00D2B-7052-2117-BB07-B4BF65F41F43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58126424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2458DFA-1535-60B2-E02F-A3FFC7B36A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76F8214C-C555-AEB9-7E1F-58E90A98894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25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B838F95A-A7A5-9539-4EB4-34A3FD3382C2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1BB279BE-8FF0-E38D-7222-917E3D98A8FD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748911844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EAC4DE1-D3F8-73B3-2AFA-40BD8306BBB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100B03CC-E69D-1F8F-FA83-25844D7EEFA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26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758D3CC5-933B-B6CF-7CF2-B472B13531BB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E5DAFB7E-CC18-E496-0EE4-AE9775A06412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341697333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27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2139942432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28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562826249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29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624512187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30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3850184622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31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2364861482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32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199840803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33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4175503875"/>
      </p:ext>
    </p:extLst>
  </p:cSld>
  <p:clrMapOvr>
    <a:masterClrMapping/>
  </p:clrMapOvr>
</p:notes>
</file>

<file path=ppt/notesSlides/notesSlide3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34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621555409"/>
      </p:ext>
    </p:extLst>
  </p:cSld>
  <p:clrMapOvr>
    <a:masterClrMapping/>
  </p:clrMapOvr>
</p:notes>
</file>

<file path=ppt/notesSlides/notesSlide3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35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CONTENT SLIDE</a:t>
            </a:r>
          </a:p>
        </p:txBody>
      </p:sp>
    </p:spTree>
    <p:extLst>
      <p:ext uri="{BB962C8B-B14F-4D97-AF65-F5344CB8AC3E}">
        <p14:creationId xmlns:p14="http://schemas.microsoft.com/office/powerpoint/2010/main" val="950848520"/>
      </p:ext>
    </p:extLst>
  </p:cSld>
  <p:clrMapOvr>
    <a:masterClrMapping/>
  </p:clrMapOvr>
</p:notes>
</file>

<file path=ppt/notesSlides/notesSlide3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>
            <a:extLst>
              <a:ext uri="{FF2B5EF4-FFF2-40B4-BE49-F238E27FC236}">
                <a16:creationId xmlns:a16="http://schemas.microsoft.com/office/drawing/2014/main" id="{A0678421-6A38-4D71-A058-70154FE7B319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359C063-1D6C-4C1B-B757-3B9DDA8EBA4E}" type="slidenum">
              <a:rPr lang="en-GB" altLang="en-US" smtClean="0"/>
              <a:pPr>
                <a:spcBef>
                  <a:spcPct val="0"/>
                </a:spcBef>
              </a:pPr>
              <a:t>36</a:t>
            </a:fld>
            <a:endParaRPr lang="en-GB" altLang="en-US" dirty="0"/>
          </a:p>
        </p:txBody>
      </p:sp>
      <p:sp>
        <p:nvSpPr>
          <p:cNvPr id="6147" name="Rectangle 2">
            <a:extLst>
              <a:ext uri="{FF2B5EF4-FFF2-40B4-BE49-F238E27FC236}">
                <a16:creationId xmlns:a16="http://schemas.microsoft.com/office/drawing/2014/main" id="{AFEFDF1A-1CA3-4AC2-A235-C7E728B17F8D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>
            <a:extLst>
              <a:ext uri="{FF2B5EF4-FFF2-40B4-BE49-F238E27FC236}">
                <a16:creationId xmlns:a16="http://schemas.microsoft.com/office/drawing/2014/main" id="{35846C56-884A-42B7-91EE-75C618244BA1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r>
              <a:rPr lang="en-US" altLang="en-US" dirty="0">
                <a:latin typeface="Arial" panose="020B0604020202020204" pitchFamily="34" charset="0"/>
              </a:rPr>
              <a:t>START SLIDE</a:t>
            </a:r>
          </a:p>
        </p:txBody>
      </p:sp>
    </p:spTree>
    <p:extLst>
      <p:ext uri="{BB962C8B-B14F-4D97-AF65-F5344CB8AC3E}">
        <p14:creationId xmlns:p14="http://schemas.microsoft.com/office/powerpoint/2010/main" val="33892143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15980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1128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9438945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2770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522480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888519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559895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3564743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5174135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28877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9610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7" descr="powerpoint background">
            <a:extLst>
              <a:ext uri="{FF2B5EF4-FFF2-40B4-BE49-F238E27FC236}">
                <a16:creationId xmlns:a16="http://schemas.microsoft.com/office/drawing/2014/main" id="{82EC5843-4A56-43D2-829C-37ADB5778A13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636838"/>
            <a:ext cx="3711575" cy="399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8">
            <a:extLst>
              <a:ext uri="{FF2B5EF4-FFF2-40B4-BE49-F238E27FC236}">
                <a16:creationId xmlns:a16="http://schemas.microsoft.com/office/drawing/2014/main" id="{A16D9BC9-166A-4B79-B14F-A4CB4B3E7EB0}"/>
              </a:ext>
            </a:extLst>
          </p:cNvPr>
          <p:cNvSpPr>
            <a:spLocks noChangeArrowheads="1"/>
          </p:cNvSpPr>
          <p:nvPr userDrawn="1"/>
        </p:nvSpPr>
        <p:spPr bwMode="auto">
          <a:xfrm>
            <a:off x="0" y="0"/>
            <a:ext cx="9144000" cy="333375"/>
          </a:xfrm>
          <a:prstGeom prst="rect">
            <a:avLst/>
          </a:prstGeom>
          <a:solidFill>
            <a:srgbClr val="004B8D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defRPr/>
            </a:pPr>
            <a:endParaRPr lang="en-US" altLang="en-US" dirty="0"/>
          </a:p>
        </p:txBody>
      </p:sp>
      <p:grpSp>
        <p:nvGrpSpPr>
          <p:cNvPr id="1028" name="Group 9">
            <a:extLst>
              <a:ext uri="{FF2B5EF4-FFF2-40B4-BE49-F238E27FC236}">
                <a16:creationId xmlns:a16="http://schemas.microsoft.com/office/drawing/2014/main" id="{37FA1778-9AA9-4BD6-ADDE-8A87390D84D3}"/>
              </a:ext>
            </a:extLst>
          </p:cNvPr>
          <p:cNvGrpSpPr>
            <a:grpSpLocks/>
          </p:cNvGrpSpPr>
          <p:nvPr userDrawn="1"/>
        </p:nvGrpSpPr>
        <p:grpSpPr bwMode="auto">
          <a:xfrm>
            <a:off x="0" y="6524625"/>
            <a:ext cx="9144000" cy="333375"/>
            <a:chOff x="0" y="4110"/>
            <a:chExt cx="5760" cy="210"/>
          </a:xfrm>
        </p:grpSpPr>
        <p:sp>
          <p:nvSpPr>
            <p:cNvPr id="1030" name="Rectangle 10">
              <a:extLst>
                <a:ext uri="{FF2B5EF4-FFF2-40B4-BE49-F238E27FC236}">
                  <a16:creationId xmlns:a16="http://schemas.microsoft.com/office/drawing/2014/main" id="{9566DED6-76D7-47E2-8ADF-5919DBD5C43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eaLnBrk="1" hangingPunct="1">
                <a:defRPr/>
              </a:pPr>
              <a:endParaRPr lang="en-US" altLang="en-US" dirty="0"/>
            </a:p>
          </p:txBody>
        </p:sp>
        <p:sp>
          <p:nvSpPr>
            <p:cNvPr id="1031" name="Text Box 11">
              <a:extLst>
                <a:ext uri="{FF2B5EF4-FFF2-40B4-BE49-F238E27FC236}">
                  <a16:creationId xmlns:a16="http://schemas.microsoft.com/office/drawing/2014/main" id="{DEDE185A-C36C-4BB5-B3E8-4B7C5CE99634}"/>
                </a:ext>
              </a:extLst>
            </p:cNvPr>
            <p:cNvSpPr txBox="1">
              <a:spLocks noChangeArrowheads="1"/>
            </p:cNvSpPr>
            <p:nvPr/>
          </p:nvSpPr>
          <p:spPr bwMode="auto">
            <a:xfrm>
              <a:off x="0" y="4110"/>
              <a:ext cx="5760" cy="19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charset="0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charset="0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charset="0"/>
                </a:defRPr>
              </a:lvl9pPr>
            </a:lstStyle>
            <a:p>
              <a:pPr algn="r">
                <a:defRPr/>
              </a:pPr>
              <a:r>
                <a:rPr lang="en-GB" altLang="en-GB" sz="1400" b="1" dirty="0">
                  <a:solidFill>
                    <a:schemeClr val="bg1"/>
                  </a:solidFill>
                </a:rPr>
                <a:t>www.bridgend.gov.uk</a:t>
              </a:r>
              <a:endParaRPr lang="en-GB" altLang="en-GB" sz="1400" dirty="0">
                <a:solidFill>
                  <a:schemeClr val="bg1"/>
                </a:solidFill>
                <a:latin typeface="Times"/>
              </a:endParaRPr>
            </a:p>
          </p:txBody>
        </p:sp>
      </p:grpSp>
      <p:pic>
        <p:nvPicPr>
          <p:cNvPr id="1029" name="Picture 12" descr="Logo 02">
            <a:extLst>
              <a:ext uri="{FF2B5EF4-FFF2-40B4-BE49-F238E27FC236}">
                <a16:creationId xmlns:a16="http://schemas.microsoft.com/office/drawing/2014/main" id="{B696D8D8-714D-481B-A7C6-8579F0D989EF}"/>
              </a:ext>
            </a:extLst>
          </p:cNvPr>
          <p:cNvPicPr>
            <a:picLocks noChangeAspect="1" noChangeArrowheads="1"/>
          </p:cNvPicPr>
          <p:nvPr userDrawn="1"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23250" y="5659438"/>
            <a:ext cx="741363" cy="865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7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6.xml"/><Relationship Id="rId2" Type="http://schemas.openxmlformats.org/officeDocument/2006/relationships/slideLayout" Target="../slideLayouts/slideLayout1.xml"/><Relationship Id="rId1" Type="http://schemas.openxmlformats.org/officeDocument/2006/relationships/video" Target="https://www.youtube.com/embed/Lde52EtjljQ?feature=oembed" TargetMode="External"/><Relationship Id="rId4" Type="http://schemas.openxmlformats.org/officeDocument/2006/relationships/image" Target="../media/image9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swgfl.org.uk/resources/young-people-and-screentime-a-good-start/?gad_source=1&amp;gad_campaignid=23152036738&amp;gclid=EAIaIQobChMI9uWw5IHWkAMVlqVQBh3ETybaEAAYASAAEgLjoPD_BwE" TargetMode="External"/><Relationship Id="rId7" Type="http://schemas.openxmlformats.org/officeDocument/2006/relationships/image" Target="../media/image1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1.jpeg"/><Relationship Id="rId5" Type="http://schemas.openxmlformats.org/officeDocument/2006/relationships/image" Target="../media/image10.png"/><Relationship Id="rId4" Type="http://schemas.openxmlformats.org/officeDocument/2006/relationships/hyperlink" Target="https://swgfl.org.uk/assets/documents/young-people-and-screen-time-short-version.pdf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4.png"/><Relationship Id="rId5" Type="http://schemas.openxmlformats.org/officeDocument/2006/relationships/image" Target="../media/image13.jpeg"/><Relationship Id="rId4" Type="http://schemas.openxmlformats.org/officeDocument/2006/relationships/hyperlink" Target="https://www.ceopeducation.co.uk/parents/articles/is-my-child-ready-for-social-media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openxmlformats.org/officeDocument/2006/relationships/image" Target="../media/image20.jpeg"/><Relationship Id="rId7" Type="http://schemas.openxmlformats.org/officeDocument/2006/relationships/image" Target="../media/image23.jpe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2.jpeg"/><Relationship Id="rId5" Type="http://schemas.openxmlformats.org/officeDocument/2006/relationships/image" Target="../media/image21.jpeg"/><Relationship Id="rId4" Type="http://schemas.openxmlformats.org/officeDocument/2006/relationships/image" Target="../media/image4.jpg"/><Relationship Id="rId9" Type="http://schemas.openxmlformats.org/officeDocument/2006/relationships/image" Target="../media/image2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2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5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5.jpeg"/><Relationship Id="rId4" Type="http://schemas.openxmlformats.org/officeDocument/2006/relationships/image" Target="../media/image26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internetmatters.org/parental-controls/" TargetMode="External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8.png"/><Relationship Id="rId4" Type="http://schemas.openxmlformats.org/officeDocument/2006/relationships/image" Target="../media/image27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7" Type="http://schemas.openxmlformats.org/officeDocument/2006/relationships/image" Target="../media/image7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internetmatters.org/parental-controls/smartphones-and-other-devices/windows-11-parental-controls/" TargetMode="External"/><Relationship Id="rId5" Type="http://schemas.openxmlformats.org/officeDocument/2006/relationships/hyperlink" Target="https://www.internetmatters.org/parental-controls/smartphones-and-other-devices/apple-iphone-and-ipad-parental-control-guide/" TargetMode="External"/><Relationship Id="rId4" Type="http://schemas.openxmlformats.org/officeDocument/2006/relationships/hyperlink" Target="https://www.internetmatters.org/parental-controls/smartphones-and-other-devices/google-family-link/" TargetMode="Externa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s://hwb.gov.wales/keeping-safe-online/in-the-know/" TargetMode="External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7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2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openxmlformats.org/officeDocument/2006/relationships/image" Target="../media/image4.jpg"/><Relationship Id="rId7" Type="http://schemas.openxmlformats.org/officeDocument/2006/relationships/hyperlink" Target="https://reportharmfulcontent.com/report/" TargetMode="External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33.png"/><Relationship Id="rId5" Type="http://schemas.openxmlformats.org/officeDocument/2006/relationships/hyperlink" Target="https://www.childline.org.uk/info-advice/bullying-abuse-safety/online-mobile-safety/report-remove/" TargetMode="External"/><Relationship Id="rId10" Type="http://schemas.openxmlformats.org/officeDocument/2006/relationships/image" Target="../media/image35.png"/><Relationship Id="rId4" Type="http://schemas.openxmlformats.org/officeDocument/2006/relationships/image" Target="../media/image32.jpeg"/><Relationship Id="rId9" Type="http://schemas.openxmlformats.org/officeDocument/2006/relationships/hyperlink" Target="https://www.ceop.police.uk/ceop-reporting/" TargetMode="Externa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7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8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9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35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0.png"/><Relationship Id="rId5" Type="http://schemas.openxmlformats.org/officeDocument/2006/relationships/hyperlink" Target="http://www.bridgend.gov.uk/" TargetMode="External"/><Relationship Id="rId4" Type="http://schemas.openxmlformats.org/officeDocument/2006/relationships/hyperlink" Target="mailto:mathew.jones@bridgend.gov.uk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7B075D-C7F4-4010-8267-1C68A0BBED58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DA5C66-7606-4F24-8C7C-4AB1B710FA48}"/>
              </a:ext>
            </a:extLst>
          </p:cNvPr>
          <p:cNvSpPr txBox="1"/>
          <p:nvPr/>
        </p:nvSpPr>
        <p:spPr>
          <a:xfrm>
            <a:off x="27628" y="655742"/>
            <a:ext cx="9144000" cy="37240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 err="1"/>
              <a:t>Cyngor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Bwrdeistref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Sirol</a:t>
            </a:r>
            <a:r>
              <a:rPr lang="en-GB" altLang="en-US" sz="2400" b="1" dirty="0"/>
              <a:t> Pen-y-</a:t>
            </a:r>
            <a:r>
              <a:rPr lang="en-GB" altLang="en-US" sz="2400" b="1" dirty="0" err="1"/>
              <a:t>bont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ar</a:t>
            </a:r>
            <a:r>
              <a:rPr lang="en-GB" altLang="en-US" sz="2400" b="1" dirty="0"/>
              <a:t> Ogwr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sz="2400" b="1" dirty="0">
                <a:solidFill>
                  <a:srgbClr val="004B8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Bridgend County Borough Council</a:t>
            </a:r>
            <a:endParaRPr lang="en-GB" altLang="en-US" sz="2400" b="1" dirty="0">
              <a:solidFill>
                <a:srgbClr val="0070C0"/>
              </a:solidFill>
            </a:endParaRPr>
          </a:p>
          <a:p>
            <a:pPr algn="ctr">
              <a:spcBef>
                <a:spcPct val="0"/>
              </a:spcBef>
              <a:buFontTx/>
              <a:buNone/>
            </a:pPr>
            <a:br>
              <a:rPr lang="en-GB" altLang="en-US" sz="2400" b="1" dirty="0"/>
            </a:br>
            <a:r>
              <a:rPr lang="en-GB" altLang="en-US" sz="2400" b="1" dirty="0"/>
              <a:t>Y </a:t>
            </a:r>
            <a:r>
              <a:rPr lang="en-GB" altLang="en-US" sz="2400" b="1" dirty="0" err="1"/>
              <a:t>Gyfarwyddiaeth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Addysg</a:t>
            </a:r>
            <a:r>
              <a:rPr lang="en-GB" altLang="en-US" sz="2400" b="1" dirty="0"/>
              <a:t>, </a:t>
            </a:r>
            <a:r>
              <a:rPr lang="en-GB" altLang="en-US" sz="2400" b="1" dirty="0" err="1"/>
              <a:t>Blynyddoedd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Cynnar</a:t>
            </a:r>
            <a:r>
              <a:rPr lang="en-GB" altLang="en-US" sz="2400" b="1" dirty="0"/>
              <a:t>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2400" b="1" dirty="0"/>
              <a:t>a </a:t>
            </a:r>
            <a:r>
              <a:rPr lang="en-GB" altLang="en-US" sz="2400" b="1" dirty="0" err="1"/>
              <a:t>Phobl</a:t>
            </a:r>
            <a:r>
              <a:rPr lang="en-GB" altLang="en-US" sz="2400" b="1" dirty="0"/>
              <a:t> </a:t>
            </a:r>
            <a:r>
              <a:rPr lang="en-GB" altLang="en-US" sz="2400" b="1" dirty="0" err="1"/>
              <a:t>Ifanc</a:t>
            </a:r>
            <a:endParaRPr lang="en-GB" altLang="en-US" sz="2400" b="1" dirty="0"/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sz="2400" b="1" dirty="0">
                <a:solidFill>
                  <a:srgbClr val="004B8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Education, Early Years and Young People Directorate</a:t>
            </a:r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600" b="1" dirty="0"/>
          </a:p>
          <a:p>
            <a:pPr algn="ctr">
              <a:spcBef>
                <a:spcPct val="0"/>
              </a:spcBef>
              <a:buFontTx/>
              <a:buNone/>
            </a:pPr>
            <a:endParaRPr lang="en-GB" altLang="en-US" sz="2600" b="1" dirty="0"/>
          </a:p>
          <a:p>
            <a:pPr algn="ctr"/>
            <a:r>
              <a:rPr lang="en-GB" sz="4000" b="1" dirty="0">
                <a:solidFill>
                  <a:srgbClr val="004B8D"/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Online Safety for families</a:t>
            </a:r>
          </a:p>
        </p:txBody>
      </p:sp>
    </p:spTree>
    <p:extLst>
      <p:ext uri="{BB962C8B-B14F-4D97-AF65-F5344CB8AC3E}">
        <p14:creationId xmlns:p14="http://schemas.microsoft.com/office/powerpoint/2010/main" val="1602778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87858" y="1001804"/>
            <a:ext cx="7992888" cy="54476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400" b="1" dirty="0">
                <a:solidFill>
                  <a:srgbClr val="004B8D"/>
                </a:solidFill>
                <a:latin typeface="+mn-lt"/>
              </a:rPr>
              <a:t>Objective</a:t>
            </a:r>
          </a:p>
          <a:p>
            <a:endParaRPr lang="en-GB" sz="2400" dirty="0">
              <a:latin typeface="+mn-lt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  <a:ea typeface="Calibri" panose="020F0502020204030204" pitchFamily="34" charset="0"/>
              </a:rPr>
              <a:t>To understand the benefits of modelling responsible </a:t>
            </a:r>
            <a:r>
              <a:rPr lang="en-GB" sz="2400" b="1" dirty="0">
                <a:latin typeface="+mn-lt"/>
                <a:ea typeface="Calibri" panose="020F0502020204030204" pitchFamily="34" charset="0"/>
              </a:rPr>
              <a:t>screen time habits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  <a:ea typeface="Calibri" panose="020F0502020204030204" pitchFamily="34" charset="0"/>
              </a:rPr>
              <a:t>To understand why online </a:t>
            </a:r>
            <a:r>
              <a:rPr lang="en-GB" sz="2400" b="1" dirty="0">
                <a:latin typeface="+mn-lt"/>
                <a:ea typeface="Calibri" panose="020F0502020204030204" pitchFamily="34" charset="0"/>
              </a:rPr>
              <a:t>age restrictions </a:t>
            </a:r>
            <a:r>
              <a:rPr lang="en-GB" sz="2400" dirty="0">
                <a:latin typeface="+mn-lt"/>
                <a:ea typeface="Calibri" panose="020F0502020204030204" pitchFamily="34" charset="0"/>
              </a:rPr>
              <a:t>exist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  <a:ea typeface="Calibri" panose="020F0502020204030204" pitchFamily="34" charset="0"/>
              </a:rPr>
              <a:t>To understand the </a:t>
            </a:r>
            <a:r>
              <a:rPr lang="en-GB" sz="2400" b="1" dirty="0">
                <a:latin typeface="+mn-lt"/>
                <a:ea typeface="Calibri" panose="020F0502020204030204" pitchFamily="34" charset="0"/>
              </a:rPr>
              <a:t>risks of social media</a:t>
            </a:r>
            <a:r>
              <a:rPr lang="en-GB" sz="2400" dirty="0">
                <a:latin typeface="+mn-lt"/>
                <a:ea typeface="Calibri" panose="020F050202020403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  <a:ea typeface="Calibri" panose="020F0502020204030204" pitchFamily="34" charset="0"/>
              </a:rPr>
              <a:t>To understand </a:t>
            </a:r>
            <a:r>
              <a:rPr lang="en-GB" sz="2400" b="1" dirty="0">
                <a:latin typeface="+mn-lt"/>
                <a:ea typeface="Calibri" panose="020F0502020204030204" pitchFamily="34" charset="0"/>
              </a:rPr>
              <a:t>our online responsibilities</a:t>
            </a:r>
            <a:r>
              <a:rPr lang="en-GB" sz="2400" dirty="0">
                <a:latin typeface="+mn-lt"/>
                <a:ea typeface="Calibri" panose="020F0502020204030204" pitchFamily="34" charset="0"/>
              </a:rPr>
              <a:t>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400" dirty="0">
              <a:latin typeface="+mn-lt"/>
              <a:ea typeface="Calibri" panose="020F0502020204030204" pitchFamily="34" charset="0"/>
            </a:endParaRP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400" dirty="0">
                <a:latin typeface="+mn-lt"/>
                <a:ea typeface="Calibri" panose="020F0502020204030204" pitchFamily="34" charset="0"/>
              </a:rPr>
              <a:t>Create a </a:t>
            </a:r>
            <a:r>
              <a:rPr lang="en-GB" sz="2400" b="1" dirty="0">
                <a:latin typeface="+mn-lt"/>
                <a:ea typeface="Calibri" panose="020F0502020204030204" pitchFamily="34" charset="0"/>
              </a:rPr>
              <a:t>family agreements </a:t>
            </a:r>
            <a:r>
              <a:rPr lang="en-GB" sz="2400" dirty="0">
                <a:latin typeface="+mn-lt"/>
                <a:ea typeface="Calibri" panose="020F0502020204030204" pitchFamily="34" charset="0"/>
              </a:rPr>
              <a:t>for our devices and our time spent online.</a:t>
            </a:r>
          </a:p>
          <a:p>
            <a:endParaRPr lang="en-GB" dirty="0">
              <a:latin typeface="+mn-lt"/>
              <a:ea typeface="Calibri" panose="020F0502020204030204" pitchFamily="34" charset="0"/>
            </a:endParaRPr>
          </a:p>
          <a:p>
            <a:endParaRPr lang="en-GB" dirty="0">
              <a:latin typeface="+mn-lt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56841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7FFE8EA-B1AA-6245-0BB3-351FEE6FEC9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F797A536-ADE6-A09A-5BD3-6792AC189ADF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FCA03DE7-0EE7-96FA-EC04-D74C3E9B1A3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042ADAA4-1D29-4F22-FA07-10F4BAD75197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03A0F31E-BFD2-A082-5377-CD176718EB8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6395C713-EBC5-4854-76A8-5000DB78E919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71FBE119-953F-A8CF-4950-B2D38F1CCEC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96896081-D7D7-89E1-544C-1B6759DAE3F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60F405D-2AC5-3BA4-65C2-0D8657E483F1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79535466-E1A0-BD5A-396A-E7175C210CDC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5DA30CF-51C7-C214-E8EC-44F5E025E517}"/>
              </a:ext>
            </a:extLst>
          </p:cNvPr>
          <p:cNvSpPr txBox="1"/>
          <p:nvPr/>
        </p:nvSpPr>
        <p:spPr>
          <a:xfrm>
            <a:off x="625374" y="2893119"/>
            <a:ext cx="7893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Screentime</a:t>
            </a:r>
          </a:p>
        </p:txBody>
      </p:sp>
    </p:spTree>
    <p:extLst>
      <p:ext uri="{BB962C8B-B14F-4D97-AF65-F5344CB8AC3E}">
        <p14:creationId xmlns:p14="http://schemas.microsoft.com/office/powerpoint/2010/main" val="425452336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EA10EB12-1321-6769-F496-2F59A15836B6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5E2C6180-83FC-2D09-C76D-FA118583B49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E1568680-A09E-45D7-9484-2BEF28894E04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239FCD93-9BE2-2F69-6290-A5F09DAB3035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B08526AB-C1D8-0CC7-E1FD-6DBB51F046C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070AEC6-BEBB-AEA2-E031-A5C3BECD232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11C68B11-BB54-C01D-498D-4F07C2B6D17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B39A6D0C-33F6-2A49-D7BD-B236BF4A92FF}"/>
              </a:ext>
            </a:extLst>
          </p:cNvPr>
          <p:cNvCxnSpPr/>
          <p:nvPr/>
        </p:nvCxnSpPr>
        <p:spPr>
          <a:xfrm>
            <a:off x="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Rectangle 24">
            <a:extLst>
              <a:ext uri="{FF2B5EF4-FFF2-40B4-BE49-F238E27FC236}">
                <a16:creationId xmlns:a16="http://schemas.microsoft.com/office/drawing/2014/main" id="{1F83A97F-0EAF-4AFF-9834-C8684908CD37}"/>
              </a:ext>
            </a:extLst>
          </p:cNvPr>
          <p:cNvSpPr/>
          <p:nvPr/>
        </p:nvSpPr>
        <p:spPr>
          <a:xfrm>
            <a:off x="3038908" y="4470215"/>
            <a:ext cx="5403227" cy="1473330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endParaRPr lang="en-US" sz="1650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12825948-F2D0-8FBF-8D3E-9D5B25FB18C7}"/>
              </a:ext>
            </a:extLst>
          </p:cNvPr>
          <p:cNvSpPr/>
          <p:nvPr/>
        </p:nvSpPr>
        <p:spPr>
          <a:xfrm>
            <a:off x="1331479" y="650733"/>
            <a:ext cx="7665046" cy="1111178"/>
          </a:xfrm>
          <a:prstGeom prst="rect">
            <a:avLst/>
          </a:prstGeom>
        </p:spPr>
        <p:txBody>
          <a:bodyPr vert="horz" lIns="68580" tIns="34290" rIns="68580" bIns="34290" rtlCol="0" anchor="b">
            <a:normAutofit fontScale="92500"/>
          </a:bodyPr>
          <a:lstStyle/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sz="2100" b="1" dirty="0">
                <a:solidFill>
                  <a:srgbClr val="FF0000"/>
                </a:solidFill>
                <a:ea typeface="+mj-ea"/>
                <a:cs typeface="+mj-cs"/>
              </a:rPr>
              <a:t>WORRIED</a:t>
            </a:r>
            <a:r>
              <a:rPr lang="en-US" sz="2100" b="1" dirty="0">
                <a:ea typeface="+mj-ea"/>
                <a:cs typeface="+mj-cs"/>
              </a:rPr>
              <a:t> about their</a:t>
            </a:r>
            <a:r>
              <a:rPr lang="en-US" sz="2100" b="1" dirty="0">
                <a:solidFill>
                  <a:srgbClr val="FF0000"/>
                </a:solidFill>
                <a:ea typeface="+mj-ea"/>
                <a:cs typeface="+mj-cs"/>
              </a:rPr>
              <a:t> SCREENTIME</a:t>
            </a:r>
            <a:r>
              <a:rPr lang="en-US" sz="2100" b="1" dirty="0">
                <a:ea typeface="+mj-ea"/>
                <a:cs typeface="+mj-cs"/>
              </a:rPr>
              <a:t>? How do you </a:t>
            </a:r>
            <a:r>
              <a:rPr lang="en-US" sz="2100" b="1" dirty="0">
                <a:solidFill>
                  <a:srgbClr val="FF0000"/>
                </a:solidFill>
                <a:ea typeface="+mj-ea"/>
                <a:cs typeface="+mj-cs"/>
              </a:rPr>
              <a:t>MANAGE</a:t>
            </a:r>
            <a:r>
              <a:rPr lang="en-US" sz="2100" b="1" dirty="0">
                <a:ea typeface="+mj-ea"/>
                <a:cs typeface="+mj-cs"/>
              </a:rPr>
              <a:t> this?</a:t>
            </a:r>
          </a:p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sz="2100" b="1" dirty="0">
                <a:ea typeface="+mj-ea"/>
                <a:cs typeface="+mj-cs"/>
              </a:rPr>
              <a:t>Know </a:t>
            </a:r>
            <a:r>
              <a:rPr lang="en-US" sz="2100" b="1" dirty="0">
                <a:solidFill>
                  <a:srgbClr val="FF0000"/>
                </a:solidFill>
                <a:ea typeface="+mj-ea"/>
                <a:cs typeface="+mj-cs"/>
              </a:rPr>
              <a:t>HOW LONG YOUR CHILD SPENDS </a:t>
            </a:r>
            <a:r>
              <a:rPr lang="en-US" sz="2100" b="1" dirty="0">
                <a:ea typeface="+mj-ea"/>
                <a:cs typeface="+mj-cs"/>
              </a:rPr>
              <a:t>online daily?</a:t>
            </a:r>
          </a:p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b="1" dirty="0">
                <a:ea typeface="+mj-ea"/>
                <a:cs typeface="+mj-cs"/>
              </a:rPr>
              <a:t>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51D7FE0-04A0-1D41-F902-DC5B3578FC9D}"/>
              </a:ext>
            </a:extLst>
          </p:cNvPr>
          <p:cNvSpPr txBox="1"/>
          <p:nvPr/>
        </p:nvSpPr>
        <p:spPr>
          <a:xfrm>
            <a:off x="342900" y="5159146"/>
            <a:ext cx="830160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dirty="0"/>
              <a:t>Children spent an average </a:t>
            </a:r>
            <a:r>
              <a:rPr lang="en-GB" b="1" dirty="0"/>
              <a:t>3 hours 5 minutes per day</a:t>
            </a:r>
            <a:r>
              <a:rPr lang="en-GB" dirty="0"/>
              <a:t> accessing the internet via smartphones/tablets/computers</a:t>
            </a:r>
          </a:p>
          <a:p>
            <a:pPr marL="214313" indent="-214313">
              <a:buFont typeface="Arial" panose="020B0604020202020204" pitchFamily="34" charset="0"/>
              <a:buChar char="•"/>
            </a:pPr>
            <a:r>
              <a:rPr lang="en-GB" b="1" dirty="0"/>
              <a:t>Four in ten (39%) parents </a:t>
            </a:r>
            <a:r>
              <a:rPr lang="en-GB" dirty="0"/>
              <a:t>of children aged 3-17 report finding it</a:t>
            </a:r>
            <a:r>
              <a:rPr lang="en-GB" b="1" dirty="0"/>
              <a:t> hard to control their child’s screentime</a:t>
            </a:r>
          </a:p>
        </p:txBody>
      </p:sp>
      <p:pic>
        <p:nvPicPr>
          <p:cNvPr id="6" name="Picture 5" descr="Free speech bubble talking chat illustration">
            <a:extLst>
              <a:ext uri="{FF2B5EF4-FFF2-40B4-BE49-F238E27FC236}">
                <a16:creationId xmlns:a16="http://schemas.microsoft.com/office/drawing/2014/main" id="{80EDCB9B-F738-F885-896E-E4E733A011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416" y="549487"/>
            <a:ext cx="1078122" cy="1078122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05D6394E-F0CE-77B2-05E4-B356CFE47CC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05635" y="1800635"/>
            <a:ext cx="7366815" cy="3205408"/>
          </a:xfrm>
          <a:prstGeom prst="rect">
            <a:avLst/>
          </a:prstGeom>
        </p:spPr>
      </p:pic>
      <p:pic>
        <p:nvPicPr>
          <p:cNvPr id="9" name="Picture 8" descr="Free did you know speech balloon message illustration">
            <a:extLst>
              <a:ext uri="{FF2B5EF4-FFF2-40B4-BE49-F238E27FC236}">
                <a16:creationId xmlns:a16="http://schemas.microsoft.com/office/drawing/2014/main" id="{25578F08-710D-E550-E2D2-1858B351C0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17486" y="2459238"/>
            <a:ext cx="1666511" cy="16665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969335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58976C0-09E9-9447-594B-CBA66FE301F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C813073E-A0E3-F48F-C891-525F628EBFB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273727A8-6644-6303-3CCD-C191E684019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65AE78F9-2E97-6301-EA4E-42EA26293D8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E4F54294-8293-259F-1D99-9174A44AB825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719D6C26-82AF-8AEE-B596-7BEFFF6E80B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F1B773EC-A1D7-EC42-31CF-244562534A1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02D50F60-6537-6108-6E4B-F3466DD16390}"/>
              </a:ext>
            </a:extLst>
          </p:cNvPr>
          <p:cNvCxnSpPr/>
          <p:nvPr/>
        </p:nvCxnSpPr>
        <p:spPr>
          <a:xfrm>
            <a:off x="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>
            <a:extLst>
              <a:ext uri="{FF2B5EF4-FFF2-40B4-BE49-F238E27FC236}">
                <a16:creationId xmlns:a16="http://schemas.microsoft.com/office/drawing/2014/main" id="{1F83A97F-0EAF-4AFF-9834-C8684908CD37}"/>
              </a:ext>
            </a:extLst>
          </p:cNvPr>
          <p:cNvSpPr/>
          <p:nvPr/>
        </p:nvSpPr>
        <p:spPr>
          <a:xfrm>
            <a:off x="3297861" y="4379610"/>
            <a:ext cx="5403227" cy="1473330"/>
          </a:xfrm>
          <a:prstGeom prst="rect">
            <a:avLst/>
          </a:prstGeom>
        </p:spPr>
        <p:txBody>
          <a:bodyPr vert="horz" lIns="68580" tIns="34290" rIns="68580" bIns="34290" rtlCol="0" anchor="b">
            <a:normAutofit/>
          </a:bodyPr>
          <a:lstStyle/>
          <a:p>
            <a:pPr>
              <a:lnSpc>
                <a:spcPct val="110000"/>
              </a:lnSpc>
              <a:spcBef>
                <a:spcPct val="0"/>
              </a:spcBef>
            </a:pPr>
            <a:endParaRPr lang="en-US" sz="1650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825948-F2D0-8FBF-8D3E-9D5B25FB18C7}"/>
              </a:ext>
            </a:extLst>
          </p:cNvPr>
          <p:cNvSpPr/>
          <p:nvPr/>
        </p:nvSpPr>
        <p:spPr>
          <a:xfrm>
            <a:off x="1307545" y="587041"/>
            <a:ext cx="7689716" cy="803877"/>
          </a:xfrm>
          <a:prstGeom prst="rect">
            <a:avLst/>
          </a:prstGeom>
        </p:spPr>
        <p:txBody>
          <a:bodyPr vert="horz" lIns="68580" tIns="34290" rIns="68580" bIns="34290" rtlCol="0" anchor="b">
            <a:noAutofit/>
          </a:bodyPr>
          <a:lstStyle/>
          <a:p>
            <a:pPr>
              <a:lnSpc>
                <a:spcPct val="90000"/>
              </a:lnSpc>
              <a:spcAft>
                <a:spcPts val="450"/>
              </a:spcAft>
            </a:pPr>
            <a:r>
              <a:rPr lang="en-US" sz="2400" b="1" dirty="0">
                <a:ea typeface="+mj-ea"/>
                <a:cs typeface="+mj-cs"/>
              </a:rPr>
              <a:t>How does your child feel about </a:t>
            </a:r>
            <a:r>
              <a:rPr lang="en-US" sz="2400" b="1" dirty="0">
                <a:solidFill>
                  <a:srgbClr val="FF0000"/>
                </a:solidFill>
                <a:ea typeface="+mj-ea"/>
                <a:cs typeface="+mj-cs"/>
              </a:rPr>
              <a:t>YOUR SCREENTIME vs THEIRS</a:t>
            </a:r>
            <a:r>
              <a:rPr lang="en-US" sz="2400" b="1" dirty="0">
                <a:ea typeface="+mj-ea"/>
                <a:cs typeface="+mj-cs"/>
              </a:rPr>
              <a:t>?</a:t>
            </a:r>
          </a:p>
        </p:txBody>
      </p:sp>
      <p:sp>
        <p:nvSpPr>
          <p:cNvPr id="11" name="Speech Bubble: Rectangle with Corners Rounded 10">
            <a:extLst>
              <a:ext uri="{FF2B5EF4-FFF2-40B4-BE49-F238E27FC236}">
                <a16:creationId xmlns:a16="http://schemas.microsoft.com/office/drawing/2014/main" id="{302E4663-CB27-E28C-E90F-6B26DC4A2C91}"/>
              </a:ext>
            </a:extLst>
          </p:cNvPr>
          <p:cNvSpPr/>
          <p:nvPr/>
        </p:nvSpPr>
        <p:spPr>
          <a:xfrm>
            <a:off x="6372200" y="2521171"/>
            <a:ext cx="2223339" cy="1334561"/>
          </a:xfrm>
          <a:prstGeom prst="wedgeRoundRectCallout">
            <a:avLst>
              <a:gd name="adj1" fmla="val 33575"/>
              <a:gd name="adj2" fmla="val 75883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b="1" dirty="0"/>
              <a:t>52% of 8-11s  feel that </a:t>
            </a:r>
            <a:r>
              <a:rPr lang="en-GB" sz="1600" b="1" dirty="0">
                <a:highlight>
                  <a:srgbClr val="FFFF00"/>
                </a:highlight>
              </a:rPr>
              <a:t>their parents’ screentime is too high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5F2FC075-AC12-68E5-F938-8DE4A54F2F5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0300" y="1914796"/>
            <a:ext cx="5609781" cy="41785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3" name="Speech Bubble: Rectangle with Corners Rounded 12">
            <a:extLst>
              <a:ext uri="{FF2B5EF4-FFF2-40B4-BE49-F238E27FC236}">
                <a16:creationId xmlns:a16="http://schemas.microsoft.com/office/drawing/2014/main" id="{711F8487-70F3-C1C5-4275-BBB44A3FCDD8}"/>
              </a:ext>
            </a:extLst>
          </p:cNvPr>
          <p:cNvSpPr/>
          <p:nvPr/>
        </p:nvSpPr>
        <p:spPr>
          <a:xfrm>
            <a:off x="6588224" y="4464732"/>
            <a:ext cx="2225678" cy="1340532"/>
          </a:xfrm>
          <a:prstGeom prst="wedgeRoundRectCallout">
            <a:avLst>
              <a:gd name="adj1" fmla="val -42635"/>
              <a:gd name="adj2" fmla="val 80587"/>
              <a:gd name="adj3" fmla="val 16667"/>
            </a:avLst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sz="1600" b="1" dirty="0"/>
              <a:t>33% of 8-17s feel that their own screentime is too high</a:t>
            </a:r>
          </a:p>
        </p:txBody>
      </p:sp>
      <p:pic>
        <p:nvPicPr>
          <p:cNvPr id="14" name="Picture 13" descr="Free speech bubble talking chat illustration">
            <a:extLst>
              <a:ext uri="{FF2B5EF4-FFF2-40B4-BE49-F238E27FC236}">
                <a16:creationId xmlns:a16="http://schemas.microsoft.com/office/drawing/2014/main" id="{99C01CE8-7427-5AE9-B9CC-98777F937C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6739" y="486654"/>
            <a:ext cx="1078122" cy="1078122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4" descr="Free did you know speech balloon message illustration">
            <a:extLst>
              <a:ext uri="{FF2B5EF4-FFF2-40B4-BE49-F238E27FC236}">
                <a16:creationId xmlns:a16="http://schemas.microsoft.com/office/drawing/2014/main" id="{84F3E62B-0C7B-159C-FC9B-64496E96516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6383" y="1005060"/>
            <a:ext cx="1447805" cy="14478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25662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E56C5-A876-9280-3D0D-5DB6363B1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E6C90208-B192-5078-34D8-61D67F7C520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E42F1B22-D5EC-2532-7233-DF69BCBDC9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5BA08672-B42C-8B61-17C5-B63C23CDB0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905CA988-8F3B-4DB5-E83D-3B81458F9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7EBAA78D-F0BD-6B7C-DC20-C4728BDC4D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48702DCA-AB52-966C-052E-BA671A3BB0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Online Media 2" title="Life Online - What Grownups Just Don't Get!">
            <a:hlinkClick r:id="" action="ppaction://media"/>
            <a:extLst>
              <a:ext uri="{FF2B5EF4-FFF2-40B4-BE49-F238E27FC236}">
                <a16:creationId xmlns:a16="http://schemas.microsoft.com/office/drawing/2014/main" id="{BEEB5685-75D4-2A60-BC48-821A5F5D54D7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4"/>
          <a:stretch>
            <a:fillRect/>
          </a:stretch>
        </p:blipFill>
        <p:spPr>
          <a:xfrm>
            <a:off x="429946" y="1088740"/>
            <a:ext cx="8284107" cy="46805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969712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1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2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DE56C5-A876-9280-3D0D-5DB6363B1EE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E6C90208-B192-5078-34D8-61D67F7C520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E42F1B22-D5EC-2532-7233-DF69BCBDC9FB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5BA08672-B42C-8B61-17C5-B63C23CDB068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905CA988-8F3B-4DB5-E83D-3B81458F9ED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7EBAA78D-F0BD-6B7C-DC20-C4728BDC4DF7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48702DCA-AB52-966C-052E-BA671A3BB0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sp>
        <p:nvSpPr>
          <p:cNvPr id="6" name="TextBox 5">
            <a:extLst>
              <a:ext uri="{FF2B5EF4-FFF2-40B4-BE49-F238E27FC236}">
                <a16:creationId xmlns:a16="http://schemas.microsoft.com/office/drawing/2014/main" id="{EB11CE3E-EF69-2D26-94AE-825848BF0D74}"/>
              </a:ext>
            </a:extLst>
          </p:cNvPr>
          <p:cNvSpPr txBox="1"/>
          <p:nvPr/>
        </p:nvSpPr>
        <p:spPr>
          <a:xfrm>
            <a:off x="467544" y="620688"/>
            <a:ext cx="8136904" cy="20313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1800" b="1" dirty="0">
                <a:solidFill>
                  <a:srgbClr val="004B8D"/>
                </a:solidFill>
                <a:latin typeface="+mn-lt"/>
              </a:rPr>
              <a:t>Children and Young People with screentime - A Good Start</a:t>
            </a:r>
          </a:p>
          <a:p>
            <a:pPr marL="0" indent="0">
              <a:buNone/>
            </a:pPr>
            <a:endParaRPr lang="en-GB" sz="1800" b="1" dirty="0">
              <a:solidFill>
                <a:srgbClr val="004B8D"/>
              </a:solidFill>
              <a:latin typeface="+mn-lt"/>
            </a:endParaRPr>
          </a:p>
          <a:p>
            <a:pPr marL="0" indent="0">
              <a:buNone/>
            </a:pPr>
            <a:r>
              <a:rPr lang="en-GB" dirty="0"/>
              <a:t>Resources for parents and carers to help children get off to a good start using digital devices</a:t>
            </a:r>
          </a:p>
          <a:p>
            <a:pPr marL="0" indent="0">
              <a:buNone/>
            </a:pPr>
            <a:endParaRPr lang="en-GB" sz="1800" b="1" dirty="0">
              <a:solidFill>
                <a:srgbClr val="004B8D"/>
              </a:solidFill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4B8D"/>
                </a:solidFill>
                <a:hlinkClick r:id="rId3"/>
              </a:rPr>
              <a:t>Screentime - A Good Start</a:t>
            </a:r>
            <a:endParaRPr lang="en-GB" dirty="0">
              <a:solidFill>
                <a:srgbClr val="004B8D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4B8D"/>
                </a:solidFill>
                <a:hlinkClick r:id="rId4"/>
              </a:rPr>
              <a:t>A short guide for parents and carers – screentime</a:t>
            </a:r>
            <a:endParaRPr lang="en-GB" dirty="0">
              <a:solidFill>
                <a:srgbClr val="004B8D"/>
              </a:solidFill>
            </a:endParaRP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D2EA0989-D531-6B74-CC75-FF7A07C7C3D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90563"/>
            <a:ext cx="2460872" cy="34958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>
            <a:extLst>
              <a:ext uri="{FF2B5EF4-FFF2-40B4-BE49-F238E27FC236}">
                <a16:creationId xmlns:a16="http://schemas.microsoft.com/office/drawing/2014/main" id="{C2DCB4F7-0EB1-9940-954D-52943A2E5D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1834" y="2768205"/>
            <a:ext cx="2416503" cy="341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489A5A30-1BEF-DAAB-5362-6250ACCD48B8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4861"/>
          <a:stretch/>
        </p:blipFill>
        <p:spPr bwMode="auto">
          <a:xfrm>
            <a:off x="6140267" y="2723450"/>
            <a:ext cx="2543302" cy="34182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64669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A2137B-EEB3-F359-B484-D9FF9A24C280}"/>
              </a:ext>
            </a:extLst>
          </p:cNvPr>
          <p:cNvSpPr txBox="1"/>
          <p:nvPr/>
        </p:nvSpPr>
        <p:spPr>
          <a:xfrm>
            <a:off x="625374" y="2893119"/>
            <a:ext cx="7893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Online age-restriction </a:t>
            </a:r>
          </a:p>
        </p:txBody>
      </p:sp>
    </p:spTree>
    <p:extLst>
      <p:ext uri="{BB962C8B-B14F-4D97-AF65-F5344CB8AC3E}">
        <p14:creationId xmlns:p14="http://schemas.microsoft.com/office/powerpoint/2010/main" val="353160865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395536" y="581381"/>
            <a:ext cx="8280920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4B8D"/>
                </a:solidFill>
              </a:rPr>
              <a:t>Mobile app age restriction</a:t>
            </a:r>
            <a:r>
              <a:rPr lang="en-GB" altLang="en-US" sz="1400" b="1" dirty="0">
                <a:solidFill>
                  <a:srgbClr val="004B8D"/>
                </a:solidFill>
              </a:rPr>
              <a:t> – 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Why are there age limits imposed on mobile apps?</a:t>
            </a:r>
          </a:p>
          <a:p>
            <a:pPr>
              <a:spcAft>
                <a:spcPts val="0"/>
              </a:spcAft>
            </a:pPr>
            <a:endParaRPr lang="en-GB" sz="1400" dirty="0">
              <a:ea typeface="Calibri" panose="020F0502020204030204" pitchFamily="34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FE1307AD-A47F-1E0F-B440-D1EC86CA664E}"/>
              </a:ext>
            </a:extLst>
          </p:cNvPr>
          <p:cNvSpPr txBox="1"/>
          <p:nvPr/>
        </p:nvSpPr>
        <p:spPr>
          <a:xfrm>
            <a:off x="5520184" y="5032100"/>
            <a:ext cx="3183325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/>
              </a:rPr>
              <a:t>https://www.ceopeducation.co.uk/parents/articles/is-my-child-ready-for-social-media</a:t>
            </a:r>
            <a:r>
              <a:rPr lang="en-GB" dirty="0"/>
              <a:t> 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id="{8D05EAAC-8010-D6C1-71D3-2F34993081F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340768"/>
            <a:ext cx="4777671" cy="46039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TextBox 12">
            <a:extLst>
              <a:ext uri="{FF2B5EF4-FFF2-40B4-BE49-F238E27FC236}">
                <a16:creationId xmlns:a16="http://schemas.microsoft.com/office/drawing/2014/main" id="{3E86557B-FF5E-444D-64E6-8DA68EDDBC94}"/>
              </a:ext>
            </a:extLst>
          </p:cNvPr>
          <p:cNvSpPr txBox="1"/>
          <p:nvPr/>
        </p:nvSpPr>
        <p:spPr>
          <a:xfrm>
            <a:off x="5382526" y="1391309"/>
            <a:ext cx="3365938" cy="329320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Aft>
                <a:spcPts val="0"/>
              </a:spcAft>
            </a:pPr>
            <a:r>
              <a:rPr lang="en-GB" sz="16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The primary reason 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– age requirements are there because of data protection laws.  </a:t>
            </a:r>
          </a:p>
          <a:p>
            <a:pPr>
              <a:spcAft>
                <a:spcPts val="0"/>
              </a:spcAft>
            </a:pPr>
            <a:endParaRPr lang="en-GB" sz="1600" dirty="0"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Online services are not allowed to collect or store children’s personal information, if they are under the age of 13</a:t>
            </a:r>
            <a:r>
              <a:rPr lang="en-GB" sz="1600" dirty="0">
                <a:ea typeface="Calibri" panose="020F0502020204030204" pitchFamily="34" charset="0"/>
              </a:rPr>
              <a:t> without parental consent.</a:t>
            </a:r>
            <a:endParaRPr lang="en-GB" sz="16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600" dirty="0"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Data protection laws also say that only children aged 13 and over can sign up to some online services without parental permission.  </a:t>
            </a:r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4CA22269-DE00-AA41-76E0-26D80803C28B}"/>
              </a:ext>
            </a:extLst>
          </p:cNvPr>
          <p:cNvGrpSpPr/>
          <p:nvPr/>
        </p:nvGrpSpPr>
        <p:grpSpPr>
          <a:xfrm>
            <a:off x="5344275" y="1330594"/>
            <a:ext cx="3359234" cy="3538566"/>
            <a:chOff x="310298" y="1372659"/>
            <a:chExt cx="8245724" cy="121167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1C1DE1C5-0F59-ED7E-11FB-726D55E4C5D0}"/>
                </a:ext>
              </a:extLst>
            </p:cNvPr>
            <p:cNvSpPr/>
            <p:nvPr/>
          </p:nvSpPr>
          <p:spPr>
            <a:xfrm>
              <a:off x="310298" y="1372659"/>
              <a:ext cx="8245724" cy="12116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D2574331-7087-9715-CEF1-A1EAE500477C}"/>
                </a:ext>
              </a:extLst>
            </p:cNvPr>
            <p:cNvSpPr/>
            <p:nvPr/>
          </p:nvSpPr>
          <p:spPr>
            <a:xfrm>
              <a:off x="3871542" y="1489071"/>
              <a:ext cx="815080" cy="927666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none" lIns="91440" tIns="45720" rIns="91440" bIns="4572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/>
              <a:r>
                <a:rPr lang="en-GB" sz="8000" b="1" cap="none" spc="0" dirty="0">
                  <a:ln/>
                  <a:solidFill>
                    <a:schemeClr val="accent4"/>
                  </a:solidFill>
                  <a:effectLst/>
                </a:rPr>
                <a:t>?</a:t>
              </a:r>
              <a:endParaRPr lang="en-GB" sz="5400" b="1" cap="none" spc="0" dirty="0">
                <a:ln/>
                <a:solidFill>
                  <a:schemeClr val="accent4"/>
                </a:solidFill>
                <a:effectLst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658CC0A1-91E6-C3D0-2F91-66D740A3245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40627" y="3143210"/>
            <a:ext cx="675389" cy="3896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7897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71FA71E-70D3-A24D-8371-7F7F98C5A2C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D3B6A3A1-021B-8BC3-D724-5045C77DE80C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FDE38436-1A21-9593-1374-3BFCA590AFC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5F7E96B8-88F6-8407-CF84-FB25FE85A25D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C7656708-5399-A971-F09F-3B212810867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A0D807B4-4C7C-3CF3-AA6C-D5AF6AF3DD71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611DF461-BF6F-F561-D744-C16A47588A3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FBEE593C-0584-0122-7349-999B50B00C1E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705C75D-7518-AE6E-53D6-2A76DAF534D7}"/>
              </a:ext>
            </a:extLst>
          </p:cNvPr>
          <p:cNvSpPr txBox="1"/>
          <p:nvPr/>
        </p:nvSpPr>
        <p:spPr>
          <a:xfrm>
            <a:off x="251520" y="580967"/>
            <a:ext cx="842493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4B8D"/>
                </a:solidFill>
              </a:rPr>
              <a:t>Collecting yours and your child’s data</a:t>
            </a:r>
            <a:endParaRPr lang="en-GB" sz="1400" dirty="0">
              <a:ea typeface="Calibri" panose="020F0502020204030204" pitchFamily="34" charset="0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CC02466-1474-BF12-0869-27553B1E5E11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b="31156"/>
          <a:stretch/>
        </p:blipFill>
        <p:spPr>
          <a:xfrm>
            <a:off x="395536" y="1102847"/>
            <a:ext cx="3496352" cy="2293901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8C8987F6-2085-7186-17F8-EEEFDA4112BF}"/>
              </a:ext>
            </a:extLst>
          </p:cNvPr>
          <p:cNvPicPr>
            <a:picLocks noChangeAspect="1"/>
          </p:cNvPicPr>
          <p:nvPr/>
        </p:nvPicPr>
        <p:blipFill>
          <a:blip r:embed="rId5"/>
          <a:srcRect b="14153"/>
          <a:stretch/>
        </p:blipFill>
        <p:spPr>
          <a:xfrm>
            <a:off x="4091685" y="1102847"/>
            <a:ext cx="4729374" cy="2293901"/>
          </a:xfrm>
          <a:prstGeom prst="rect">
            <a:avLst/>
          </a:prstGeom>
        </p:spPr>
      </p:pic>
      <p:graphicFrame>
        <p:nvGraphicFramePr>
          <p:cNvPr id="23" name="Table 22">
            <a:extLst>
              <a:ext uri="{FF2B5EF4-FFF2-40B4-BE49-F238E27FC236}">
                <a16:creationId xmlns:a16="http://schemas.microsoft.com/office/drawing/2014/main" id="{935BD4FD-265A-90DC-D19D-DB15C17E17BD}"/>
              </a:ext>
            </a:extLst>
          </p:cNvPr>
          <p:cNvGraphicFramePr>
            <a:graphicFrameLocks noGrp="1"/>
          </p:cNvGraphicFramePr>
          <p:nvPr/>
        </p:nvGraphicFramePr>
        <p:xfrm>
          <a:off x="395536" y="3545918"/>
          <a:ext cx="8058274" cy="29006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029137">
                  <a:extLst>
                    <a:ext uri="{9D8B030D-6E8A-4147-A177-3AD203B41FA5}">
                      <a16:colId xmlns:a16="http://schemas.microsoft.com/office/drawing/2014/main" val="3446450387"/>
                    </a:ext>
                  </a:extLst>
                </a:gridCol>
                <a:gridCol w="4029137">
                  <a:extLst>
                    <a:ext uri="{9D8B030D-6E8A-4147-A177-3AD203B41FA5}">
                      <a16:colId xmlns:a16="http://schemas.microsoft.com/office/drawing/2014/main" val="4146345939"/>
                    </a:ext>
                  </a:extLst>
                </a:gridCol>
              </a:tblGrid>
              <a:tr h="370840">
                <a:tc gridSpan="2">
                  <a:txBody>
                    <a:bodyPr/>
                    <a:lstStyle/>
                    <a:p>
                      <a:r>
                        <a:rPr lang="en-GB" sz="1600" dirty="0">
                          <a:solidFill>
                            <a:schemeClr val="tx1"/>
                          </a:solidFill>
                        </a:rPr>
                        <a:t>Some of the data that companies collect from you:</a:t>
                      </a:r>
                    </a:p>
                  </a:txBody>
                  <a:tcP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 sz="16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31498965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location (visual or digitally captured)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apps / games / services you use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content you interacted with (adverts…)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browser and device type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credit / financial information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contact details (email address…)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engagement with other services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metadata (time of day…)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names, associated, friends, colleagues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geolocation</a:t>
                      </a:r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phone number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profile visits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your social interactions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followers / following…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hashtag usage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messages (non encrypted…)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usernames and passwords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photos, videos, uploads, downloads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purchase history, shopping habits</a:t>
                      </a:r>
                    </a:p>
                    <a:p>
                      <a:pPr marL="285750" indent="-285750">
                        <a:buFont typeface="Arial" panose="020B0604020202020204" pitchFamily="34" charset="0"/>
                        <a:buChar char="•"/>
                      </a:pPr>
                      <a:r>
                        <a:rPr lang="en-GB" sz="1600" dirty="0"/>
                        <a:t>voice and face recognition</a:t>
                      </a:r>
                    </a:p>
                  </a:txBody>
                  <a:tcP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35245420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636792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287016" y="430277"/>
            <a:ext cx="8856984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4B8D"/>
                </a:solidFill>
                <a:latin typeface="+mn-lt"/>
              </a:rPr>
              <a:t>Why are there age limits for online apps, games and websites?</a:t>
            </a:r>
          </a:p>
          <a:p>
            <a:pPr>
              <a:spcAft>
                <a:spcPts val="0"/>
              </a:spcAft>
            </a:pPr>
            <a:endParaRPr lang="en-GB" sz="2000" dirty="0">
              <a:effectLst/>
              <a:latin typeface="+mn-lt"/>
              <a:ea typeface="Calibri" panose="020F0502020204030204" pitchFamily="34" charset="0"/>
            </a:endParaRPr>
          </a:p>
          <a:p>
            <a:r>
              <a:rPr lang="en-GB" sz="1600" b="1" dirty="0">
                <a:effectLst/>
                <a:latin typeface="+mn-lt"/>
                <a:ea typeface="Calibri" panose="020F0502020204030204" pitchFamily="34" charset="0"/>
              </a:rPr>
              <a:t>Age restrictions and age limits are there to protect us!</a:t>
            </a:r>
          </a:p>
          <a:p>
            <a:endParaRPr lang="en-GB" sz="1600" dirty="0">
              <a:effectLst/>
              <a:highlight>
                <a:srgbClr val="FFFF00"/>
              </a:highlight>
              <a:latin typeface="+mn-lt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+mn-lt"/>
                <a:ea typeface="Calibri" panose="020F0502020204030204" pitchFamily="34" charset="0"/>
              </a:rPr>
              <a:t>Comply with laws</a:t>
            </a:r>
            <a:r>
              <a:rPr lang="en-GB" sz="1600" dirty="0">
                <a:latin typeface="+mn-lt"/>
                <a:ea typeface="Calibri" panose="020F0502020204030204" pitchFamily="34" charset="0"/>
              </a:rPr>
              <a:t>: </a:t>
            </a:r>
            <a:r>
              <a:rPr lang="en-GB" sz="1600" dirty="0">
                <a:solidFill>
                  <a:srgbClr val="FF0000"/>
                </a:solidFill>
                <a:latin typeface="+mn-lt"/>
                <a:ea typeface="Calibri" panose="020F0502020204030204" pitchFamily="34" charset="0"/>
              </a:rPr>
              <a:t>In the UK, the legal age for children to give consent for their personal data to be collected by an online service is 13 years old.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+mn-lt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+mn-lt"/>
                <a:ea typeface="Calibri" panose="020F0502020204030204" pitchFamily="34" charset="0"/>
              </a:rPr>
              <a:t>Protect privacy: </a:t>
            </a:r>
            <a:r>
              <a:rPr lang="en-GB" sz="1600" dirty="0">
                <a:latin typeface="+mn-lt"/>
                <a:ea typeface="Calibri" panose="020F0502020204030204" pitchFamily="34" charset="0"/>
              </a:rPr>
              <a:t>Young users may not understand the risks of sharing personal information. Children often give away personal information.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+mn-lt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+mn-lt"/>
                <a:ea typeface="Calibri" panose="020F0502020204030204" pitchFamily="34" charset="0"/>
              </a:rPr>
              <a:t>Safeguard mental health and wellbeing</a:t>
            </a:r>
            <a:r>
              <a:rPr lang="en-GB" sz="1600" dirty="0">
                <a:latin typeface="+mn-lt"/>
                <a:ea typeface="Calibri" panose="020F0502020204030204" pitchFamily="34" charset="0"/>
              </a:rPr>
              <a:t>: Limit exposure to inappropriate, harmful content and addictive features within social media and gaming services.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b="1" dirty="0">
              <a:latin typeface="+mn-lt"/>
              <a:ea typeface="Calibri" panose="020F050202020403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600" b="1" dirty="0">
                <a:latin typeface="+mn-lt"/>
                <a:ea typeface="Calibri" panose="020F0502020204030204" pitchFamily="34" charset="0"/>
              </a:rPr>
              <a:t>Ensure content suitability</a:t>
            </a:r>
            <a:r>
              <a:rPr lang="en-GB" sz="1600" dirty="0">
                <a:latin typeface="+mn-lt"/>
                <a:ea typeface="Calibri" panose="020F0502020204030204" pitchFamily="34" charset="0"/>
              </a:rPr>
              <a:t>: Prevent access to inappropriate content. </a:t>
            </a:r>
            <a:r>
              <a:rPr lang="en-GB" sz="1600" dirty="0">
                <a:effectLst/>
                <a:latin typeface="+mn-lt"/>
                <a:ea typeface="Calibri" panose="020F0502020204030204" pitchFamily="34" charset="0"/>
              </a:rPr>
              <a:t>Online services (apps and software) algorithms deliver age relevant content, and some content can be inappropriate and upsetting.</a:t>
            </a:r>
          </a:p>
        </p:txBody>
      </p:sp>
      <p:pic>
        <p:nvPicPr>
          <p:cNvPr id="11266" name="Picture 2" descr="car for baby driving for Sale OFF 67%">
            <a:extLst>
              <a:ext uri="{FF2B5EF4-FFF2-40B4-BE49-F238E27FC236}">
                <a16:creationId xmlns:a16="http://schemas.microsoft.com/office/drawing/2014/main" id="{56308814-B44C-A455-F81E-6403CD9E8E5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000" b="8526"/>
          <a:stretch/>
        </p:blipFill>
        <p:spPr bwMode="auto">
          <a:xfrm>
            <a:off x="1331640" y="4629021"/>
            <a:ext cx="2873076" cy="179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268" name="Picture 4" descr="BeAwesome: #311 Mature: 4 Things You Should Spend Less Time With | BEAWESOME">
            <a:extLst>
              <a:ext uri="{FF2B5EF4-FFF2-40B4-BE49-F238E27FC236}">
                <a16:creationId xmlns:a16="http://schemas.microsoft.com/office/drawing/2014/main" id="{C8B70370-ADD2-6C67-0CB8-5CF4089D0B0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18028" y="4654486"/>
            <a:ext cx="2793881" cy="1798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294858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48FB0A24-6F59-1FC8-16A5-FF458B3BE0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5536" y="597938"/>
            <a:ext cx="8352928" cy="5760281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0B09D387-48ED-4EAD-A9A4-1B11B4769DC5}"/>
              </a:ext>
            </a:extLst>
          </p:cNvPr>
          <p:cNvSpPr txBox="1"/>
          <p:nvPr/>
        </p:nvSpPr>
        <p:spPr>
          <a:xfrm>
            <a:off x="539552" y="541162"/>
            <a:ext cx="7128792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4B8D"/>
                </a:solidFill>
                <a:latin typeface="+mn-lt"/>
              </a:rPr>
              <a:t>Social media profiles – underage children?</a:t>
            </a:r>
          </a:p>
        </p:txBody>
      </p:sp>
    </p:spTree>
    <p:extLst>
      <p:ext uri="{BB962C8B-B14F-4D97-AF65-F5344CB8AC3E}">
        <p14:creationId xmlns:p14="http://schemas.microsoft.com/office/powerpoint/2010/main" val="40467992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323528" y="499230"/>
            <a:ext cx="8772687" cy="64017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sz="2000" b="1" dirty="0">
                <a:solidFill>
                  <a:srgbClr val="004B8D"/>
                </a:solidFill>
              </a:rPr>
              <a:t>Age restriction: consequences of falsifying age</a:t>
            </a: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>
              <a:spcAft>
                <a:spcPts val="0"/>
              </a:spcAft>
            </a:pPr>
            <a:endParaRPr lang="en-GB" sz="1600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Underaged children’s data will be collected, used, sold, shared, monitored…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A</a:t>
            </a:r>
            <a:r>
              <a:rPr lang="en-GB" dirty="0">
                <a:effectLst/>
                <a:ea typeface="Calibri" panose="020F0502020204030204" pitchFamily="34" charset="0"/>
              </a:rPr>
              <a:t>lgorithms often deliver age-related content;</a:t>
            </a:r>
            <a:r>
              <a:rPr lang="en-GB" dirty="0">
                <a:ea typeface="Calibri" panose="020F0502020204030204" pitchFamily="34" charset="0"/>
              </a:rPr>
              <a:t> therefore, online content can be inappropriate.</a:t>
            </a:r>
          </a:p>
          <a:p>
            <a:pPr>
              <a:spcAft>
                <a:spcPts val="0"/>
              </a:spcAft>
            </a:pP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Younger users can be </a:t>
            </a:r>
            <a:r>
              <a:rPr lang="en-GB" dirty="0">
                <a:effectLst/>
                <a:ea typeface="Calibri" panose="020F0502020204030204" pitchFamily="34" charset="0"/>
              </a:rPr>
              <a:t>subject to cyberbullying and </a:t>
            </a:r>
            <a:r>
              <a:rPr lang="en-GB" dirty="0">
                <a:ea typeface="Calibri" panose="020F0502020204030204" pitchFamily="34" charset="0"/>
              </a:rPr>
              <a:t>online harassment </a:t>
            </a:r>
            <a:r>
              <a:rPr lang="en-GB" dirty="0">
                <a:effectLst/>
                <a:ea typeface="Calibri" panose="020F0502020204030204" pitchFamily="34" charset="0"/>
              </a:rPr>
              <a:t>(and often do not recognise it)</a:t>
            </a:r>
            <a:r>
              <a:rPr lang="en-GB" dirty="0">
                <a:ea typeface="Calibri" panose="020F0502020204030204" pitchFamily="34" charset="0"/>
              </a:rPr>
              <a:t>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Younger users are more likely to give away personal details.</a:t>
            </a:r>
          </a:p>
          <a:p>
            <a:pPr>
              <a:spcAft>
                <a:spcPts val="0"/>
              </a:spcAft>
            </a:pP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Children develop u</a:t>
            </a:r>
            <a:r>
              <a:rPr lang="en-GB" dirty="0">
                <a:effectLst/>
                <a:ea typeface="Calibri" panose="020F0502020204030204" pitchFamily="34" charset="0"/>
              </a:rPr>
              <a:t>nrealistic expectations for things that are seen, read, heard, experienced</a:t>
            </a:r>
            <a:r>
              <a:rPr lang="en-GB" dirty="0">
                <a:ea typeface="Calibri" panose="020F0502020204030204" pitchFamily="34" charset="0"/>
              </a:rPr>
              <a:t> online.</a:t>
            </a: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a typeface="Calibri" panose="020F0502020204030204" pitchFamily="34" charset="0"/>
              </a:rPr>
              <a:t>Younger users can develop a</a:t>
            </a:r>
            <a:r>
              <a:rPr lang="en-GB" dirty="0">
                <a:effectLst/>
                <a:ea typeface="Calibri" panose="020F0502020204030204" pitchFamily="34" charset="0"/>
              </a:rPr>
              <a:t>ddiction and unhealthy lifestyle habits (FOMO)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effectLst/>
                <a:ea typeface="Calibri" panose="020F0502020204030204" pitchFamily="34" charset="0"/>
              </a:rPr>
              <a:t>Underage communication with older users and strangers</a:t>
            </a:r>
            <a:r>
              <a:rPr lang="en-GB" dirty="0">
                <a:ea typeface="Calibri" panose="020F0502020204030204" pitchFamily="34" charset="0"/>
              </a:rPr>
              <a:t> is common.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FF0000"/>
                </a:solidFill>
                <a:ea typeface="Calibri" panose="020F0502020204030204" pitchFamily="34" charset="0"/>
              </a:rPr>
              <a:t>The permanence of the decisions young people make on social media can be damaging to prospects and opportunities – digital footprint!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600" dirty="0">
              <a:effectLst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1600" dirty="0">
              <a:effectLst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031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AA2137B-EEB3-F359-B484-D9FF9A24C280}"/>
              </a:ext>
            </a:extLst>
          </p:cNvPr>
          <p:cNvSpPr txBox="1"/>
          <p:nvPr/>
        </p:nvSpPr>
        <p:spPr>
          <a:xfrm>
            <a:off x="625374" y="2893119"/>
            <a:ext cx="7893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Social media and risks</a:t>
            </a:r>
          </a:p>
        </p:txBody>
      </p:sp>
    </p:spTree>
    <p:extLst>
      <p:ext uri="{BB962C8B-B14F-4D97-AF65-F5344CB8AC3E}">
        <p14:creationId xmlns:p14="http://schemas.microsoft.com/office/powerpoint/2010/main" val="41802707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4" name="Picture 10" descr="How to Get More Comments on Instagram in 2025">
            <a:extLst>
              <a:ext uri="{FF2B5EF4-FFF2-40B4-BE49-F238E27FC236}">
                <a16:creationId xmlns:a16="http://schemas.microsoft.com/office/drawing/2014/main" id="{8C7C46C3-800C-6833-4986-95F39AE3EE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238" y="1207521"/>
            <a:ext cx="4590847" cy="23990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1026" name="Picture 2" descr="Why Social Media Creates an Unrealistic Standard for Youth – The General  Consensus">
            <a:extLst>
              <a:ext uri="{FF2B5EF4-FFF2-40B4-BE49-F238E27FC236}">
                <a16:creationId xmlns:a16="http://schemas.microsoft.com/office/drawing/2014/main" id="{3208BCC6-ABA3-8107-DC88-C452F9F8E8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9727" y="913361"/>
            <a:ext cx="2740706" cy="2055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he Dangers of Oversharing on Social Media - Siccura - Private and Secure  Digital Life">
            <a:extLst>
              <a:ext uri="{FF2B5EF4-FFF2-40B4-BE49-F238E27FC236}">
                <a16:creationId xmlns:a16="http://schemas.microsoft.com/office/drawing/2014/main" id="{AFEFE9CA-9BD3-84A1-208E-5C70FA649F3F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10923" r="24013" b="7917"/>
          <a:stretch/>
        </p:blipFill>
        <p:spPr bwMode="auto">
          <a:xfrm>
            <a:off x="58681" y="3992659"/>
            <a:ext cx="3371086" cy="2395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>
            <a:extLst>
              <a:ext uri="{FF2B5EF4-FFF2-40B4-BE49-F238E27FC236}">
                <a16:creationId xmlns:a16="http://schemas.microsoft.com/office/drawing/2014/main" id="{0B912BB8-6CD3-312C-860C-0F9365161AC1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21"/>
          <a:stretch/>
        </p:blipFill>
        <p:spPr bwMode="auto">
          <a:xfrm>
            <a:off x="6729788" y="3701522"/>
            <a:ext cx="2227138" cy="26098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51298BD8-2702-A22C-2CC0-3EBD8E19489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635032" y="4764229"/>
            <a:ext cx="2826125" cy="1584176"/>
          </a:xfrm>
          <a:prstGeom prst="rect">
            <a:avLst/>
          </a:prstGeom>
        </p:spPr>
      </p:pic>
      <p:pic>
        <p:nvPicPr>
          <p:cNvPr id="1036" name="Picture 12" descr="Teenage girl looking at a phone with sad emoji">
            <a:extLst>
              <a:ext uri="{FF2B5EF4-FFF2-40B4-BE49-F238E27FC236}">
                <a16:creationId xmlns:a16="http://schemas.microsoft.com/office/drawing/2014/main" id="{77286BA8-B726-7A31-2ED8-6388FCD86D8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r="20864"/>
          <a:stretch/>
        </p:blipFill>
        <p:spPr bwMode="auto">
          <a:xfrm>
            <a:off x="4641791" y="3148700"/>
            <a:ext cx="1710558" cy="14810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9D888A7-1B42-9AD7-EBCF-C443E50CA3B1}"/>
              </a:ext>
            </a:extLst>
          </p:cNvPr>
          <p:cNvSpPr txBox="1"/>
          <p:nvPr/>
        </p:nvSpPr>
        <p:spPr>
          <a:xfrm>
            <a:off x="347124" y="499635"/>
            <a:ext cx="8329332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Task – Can you guess these social media risks – discuss with your parent/carer…</a:t>
            </a:r>
          </a:p>
        </p:txBody>
      </p:sp>
    </p:spTree>
    <p:extLst>
      <p:ext uri="{BB962C8B-B14F-4D97-AF65-F5344CB8AC3E}">
        <p14:creationId xmlns:p14="http://schemas.microsoft.com/office/powerpoint/2010/main" val="53703567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8248921" cy="21236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Oversharing</a:t>
            </a:r>
            <a:r>
              <a:rPr lang="en-GB" sz="2000" dirty="0">
                <a:latin typeface="+mn-lt"/>
              </a:rPr>
              <a:t> – sharing too much personal information can help criminals/bullies/strangers/companies build a profile about your life, habits, interests…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+mn-lt"/>
            </a:endParaRP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4" descr="The Dangers of Oversharing on Social Media - Siccura - Private and Secure  Digital Life">
            <a:extLst>
              <a:ext uri="{FF2B5EF4-FFF2-40B4-BE49-F238E27FC236}">
                <a16:creationId xmlns:a16="http://schemas.microsoft.com/office/drawing/2014/main" id="{56F910E0-6961-658D-6D49-4D7559D2045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38" t="10923" r="24013" b="7917"/>
          <a:stretch/>
        </p:blipFill>
        <p:spPr bwMode="auto">
          <a:xfrm>
            <a:off x="1713760" y="2248182"/>
            <a:ext cx="5716479" cy="40617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1453335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7960889" cy="21852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Sharing your location </a:t>
            </a:r>
            <a:r>
              <a:rPr lang="en-GB" sz="2000" dirty="0">
                <a:latin typeface="+mn-lt"/>
              </a:rPr>
              <a:t>– tagging photos with the geo-location, checking into venues, sharing journeys, location settings turned on, sharing images or videos that contain street names will reveal to everyone where you are!</a:t>
            </a:r>
            <a:endParaRPr lang="en-GB" sz="1600" dirty="0">
              <a:latin typeface="+mn-lt"/>
            </a:endParaRP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973C718E-2C68-2B7E-2DCC-15E4EDB7346D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52831" y="2636912"/>
            <a:ext cx="6238337" cy="3496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0547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8248921" cy="21544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Talking to people you don’t know </a:t>
            </a:r>
            <a:r>
              <a:rPr lang="en-GB" sz="2000" dirty="0">
                <a:latin typeface="+mn-lt"/>
              </a:rPr>
              <a:t>– connecting with strangers and unknown users is always a risk. Are you certain you know and trust everyone you communicate with in Roblox, or in a WhatsApp group, or any social media platform?</a:t>
            </a: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6">
            <a:extLst>
              <a:ext uri="{FF2B5EF4-FFF2-40B4-BE49-F238E27FC236}">
                <a16:creationId xmlns:a16="http://schemas.microsoft.com/office/drawing/2014/main" id="{EFFAE690-832E-F555-A16E-360D41C41322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421"/>
          <a:stretch/>
        </p:blipFill>
        <p:spPr bwMode="auto">
          <a:xfrm>
            <a:off x="2987824" y="2597088"/>
            <a:ext cx="3168352" cy="37128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9269938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824892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endParaRPr lang="en-GB" sz="16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Sending or receiving inappropriate content </a:t>
            </a:r>
            <a:r>
              <a:rPr lang="en-GB" sz="2000" dirty="0">
                <a:latin typeface="+mn-lt"/>
              </a:rPr>
              <a:t>– children can be pressured into sharing harmful content (images, memes, videos of others without consent (leading to cyberbullying, worry and anxiety). </a:t>
            </a: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12" descr="Teenage girl looking at a phone with sad emoji">
            <a:extLst>
              <a:ext uri="{FF2B5EF4-FFF2-40B4-BE49-F238E27FC236}">
                <a16:creationId xmlns:a16="http://schemas.microsoft.com/office/drawing/2014/main" id="{015F7A7F-A415-B999-4732-21F6B1C8698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8500" r="20864"/>
          <a:stretch/>
        </p:blipFill>
        <p:spPr bwMode="auto">
          <a:xfrm>
            <a:off x="2123728" y="2349072"/>
            <a:ext cx="4574683" cy="39608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68024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8248921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endParaRPr lang="en-GB" sz="16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Unrealistic sense of body image or reality </a:t>
            </a:r>
            <a:r>
              <a:rPr lang="en-GB" sz="2000" dirty="0">
                <a:latin typeface="+mn-lt"/>
              </a:rPr>
              <a:t>– influencers and celebrities will often share unrealistic images, videos and content on social media (to get clicks with the ‘perfect images or videos’).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+mn-lt"/>
            </a:endParaRP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2" descr="Why Social Media Creates an Unrealistic Standard for Youth – The General  Consensus">
            <a:extLst>
              <a:ext uri="{FF2B5EF4-FFF2-40B4-BE49-F238E27FC236}">
                <a16:creationId xmlns:a16="http://schemas.microsoft.com/office/drawing/2014/main" id="{50FA67BD-171F-7C05-551F-6F33C6D2256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4669" y="2284011"/>
            <a:ext cx="5154662" cy="38659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38141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8" name="Rectangle 10">
              <a:extLst>
                <a:ext uri="{FF2B5EF4-FFF2-40B4-BE49-F238E27FC236}">
                  <a16:creationId xmlns:a16="http://schemas.microsoft.com/office/drawing/2014/main" id="{8889A322-7A4F-4993-9378-358D743CB04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4110"/>
              <a:ext cx="5760" cy="210"/>
            </a:xfrm>
            <a:prstGeom prst="rect">
              <a:avLst/>
            </a:prstGeom>
            <a:solidFill>
              <a:srgbClr val="009390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46534BD5-C57E-40DA-8AA8-06D1C563979D}"/>
              </a:ext>
            </a:extLst>
          </p:cNvPr>
          <p:cNvSpPr txBox="1"/>
          <p:nvPr/>
        </p:nvSpPr>
        <p:spPr>
          <a:xfrm>
            <a:off x="571551" y="548109"/>
            <a:ext cx="8248921" cy="18466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indent="0">
              <a:buNone/>
            </a:pPr>
            <a:r>
              <a:rPr lang="en-GB" sz="2000" b="1" dirty="0">
                <a:solidFill>
                  <a:srgbClr val="004B8D"/>
                </a:solidFill>
                <a:latin typeface="+mn-lt"/>
              </a:rPr>
              <a:t>What are the risks of social media for children?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sz="1600" dirty="0">
              <a:latin typeface="+mn-lt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b="1" dirty="0">
                <a:latin typeface="+mn-lt"/>
              </a:rPr>
              <a:t>Obsessive focus on likes and comments </a:t>
            </a:r>
            <a:r>
              <a:rPr lang="en-GB" sz="2000" dirty="0">
                <a:latin typeface="+mn-lt"/>
              </a:rPr>
              <a:t>– c</a:t>
            </a:r>
            <a:r>
              <a:rPr lang="en-GB" sz="2000" dirty="0"/>
              <a:t>hildren and adults often focus on likes or comments. This can leave them feeling that they aren’t good enough, upset or not as popular as someone else.</a:t>
            </a:r>
            <a:endParaRPr lang="en-GB" sz="2000" dirty="0">
              <a:latin typeface="+mn-lt"/>
            </a:endParaRPr>
          </a:p>
          <a:p>
            <a:pPr algn="l"/>
            <a:endParaRPr lang="en-GB" i="0" dirty="0">
              <a:effectLst/>
              <a:latin typeface="+mn-lt"/>
            </a:endParaRPr>
          </a:p>
        </p:txBody>
      </p:sp>
      <p:pic>
        <p:nvPicPr>
          <p:cNvPr id="2" name="Picture 10" descr="How to Get More Comments on Instagram in 2025">
            <a:extLst>
              <a:ext uri="{FF2B5EF4-FFF2-40B4-BE49-F238E27FC236}">
                <a16:creationId xmlns:a16="http://schemas.microsoft.com/office/drawing/2014/main" id="{E79F2805-3C88-971F-3C61-B50AAA3EFBC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0734" y="2514709"/>
            <a:ext cx="7090554" cy="37053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641270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F329B93-F3F2-119A-48CB-C80945DB8C8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05E90C94-3AAA-994C-3E0C-669A584C7035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4D5A6C59-3244-5056-CF1C-7BCBE73EE742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A3ACB324-A586-EE99-3AAE-D4BA6AF2A1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980D3BB2-F059-143C-EBB6-5273B12B9266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6E33EA29-88C6-0554-CA42-260416B5913C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FB8824DC-5F62-61D9-9B89-CC71F02D688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F2FFB51-D651-DFDA-1B3D-801E8BC7878D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D975DB23-7BB7-F64E-C2CC-000EF4BBF1B7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344823CC-0CDA-2FF2-E1D2-406CF1586081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6C82B68F-A7D4-0C37-5F31-A773565421FD}"/>
              </a:ext>
            </a:extLst>
          </p:cNvPr>
          <p:cNvSpPr txBox="1"/>
          <p:nvPr/>
        </p:nvSpPr>
        <p:spPr>
          <a:xfrm>
            <a:off x="625374" y="2893119"/>
            <a:ext cx="7893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altLang="en-US" sz="3200" b="1" dirty="0">
                <a:solidFill>
                  <a:srgbClr val="004B8D"/>
                </a:solidFill>
              </a:rPr>
              <a:t>Supervision and parental controls</a:t>
            </a:r>
          </a:p>
        </p:txBody>
      </p:sp>
    </p:spTree>
    <p:extLst>
      <p:ext uri="{BB962C8B-B14F-4D97-AF65-F5344CB8AC3E}">
        <p14:creationId xmlns:p14="http://schemas.microsoft.com/office/powerpoint/2010/main" val="32999702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11A9135-9CC8-3DD7-6B9A-E8E94EFA69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B8E70226-3A59-5DD3-DD41-2BB968D8EA6A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789FC47D-0C4A-301D-F2BD-5400401E1B3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ADC34C8-6C5A-BB0F-CD04-CB2B733EFE0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4FC9A7A0-B139-A580-FFE7-0F1B237673E4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7A733756-1293-92D3-B4F7-1A3B3728A6A3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B8AD1F56-B31A-2B13-A224-A45AB608244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0FC92821-A73C-311C-48F3-DF3D5272CA63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B50C1A4-F074-71FC-94E8-B968A458CD8A}"/>
              </a:ext>
            </a:extLst>
          </p:cNvPr>
          <p:cNvSpPr txBox="1"/>
          <p:nvPr/>
        </p:nvSpPr>
        <p:spPr>
          <a:xfrm>
            <a:off x="1475656" y="663646"/>
            <a:ext cx="7344816" cy="1231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Are you </a:t>
            </a:r>
            <a:r>
              <a:rPr lang="en-GB" sz="2000" b="1" dirty="0">
                <a:solidFill>
                  <a:srgbClr val="FF0000"/>
                </a:solidFill>
              </a:rPr>
              <a:t>AWARE </a:t>
            </a:r>
            <a:r>
              <a:rPr lang="en-GB" sz="2000" b="1" dirty="0"/>
              <a:t>of these </a:t>
            </a:r>
            <a:r>
              <a:rPr lang="en-GB" sz="2000" b="1" dirty="0">
                <a:solidFill>
                  <a:srgbClr val="FF0000"/>
                </a:solidFill>
              </a:rPr>
              <a:t>PARENTAL CONTROL TOOLS? </a:t>
            </a:r>
          </a:p>
          <a:p>
            <a:endParaRPr lang="en-GB" sz="2000" b="1" dirty="0"/>
          </a:p>
          <a:p>
            <a:r>
              <a:rPr lang="en-GB" sz="2000" b="1" dirty="0"/>
              <a:t>Which ones have </a:t>
            </a:r>
            <a:r>
              <a:rPr lang="en-GB" sz="2000" b="1" dirty="0">
                <a:solidFill>
                  <a:srgbClr val="FF0000"/>
                </a:solidFill>
              </a:rPr>
              <a:t>YOU USED</a:t>
            </a:r>
            <a:r>
              <a:rPr lang="en-GB" sz="2000" b="1" dirty="0"/>
              <a:t>?</a:t>
            </a:r>
          </a:p>
          <a:p>
            <a:endParaRPr lang="en-GB" sz="1400" b="1" dirty="0">
              <a:solidFill>
                <a:srgbClr val="FF0000"/>
              </a:solidFill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C6B0BA5A-FC6B-15D0-1A33-E6490DC58A7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67544" y="1796187"/>
            <a:ext cx="8208912" cy="4436585"/>
          </a:xfrm>
          <a:prstGeom prst="rect">
            <a:avLst/>
          </a:prstGeom>
        </p:spPr>
      </p:pic>
      <p:pic>
        <p:nvPicPr>
          <p:cNvPr id="8" name="Picture 7" descr="Free speech bubble talking chat illustration">
            <a:extLst>
              <a:ext uri="{FF2B5EF4-FFF2-40B4-BE49-F238E27FC236}">
                <a16:creationId xmlns:a16="http://schemas.microsoft.com/office/drawing/2014/main" id="{70D114F3-2B25-67F1-7E53-88CEF30167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881" y="575621"/>
            <a:ext cx="1078122" cy="1078122"/>
          </a:xfrm>
          <a:prstGeom prst="ellipse">
            <a:avLst/>
          </a:prstGeom>
          <a:ln>
            <a:noFill/>
          </a:ln>
          <a:effectLst>
            <a:outerShdw blurRad="50800" dist="38100" dir="16200000" rotWithShape="0">
              <a:prstClr val="black">
                <a:alpha val="40000"/>
              </a:prstClr>
            </a:outerShdw>
            <a:softEdge rad="12700"/>
          </a:effectLst>
          <a:scene3d>
            <a:camera prst="orthographicFront"/>
            <a:lightRig rig="threePt" dir="t"/>
          </a:scene3d>
          <a:sp3d>
            <a:bevelT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7922114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007D27A-8B45-217A-C596-970A0C77B2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C751A0CB-E350-CE9D-5125-77B81D4947E0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FD0D5EC8-EDEC-FDC4-BEB6-B41D1F9824D0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323C5F17-87FA-5D07-3C53-88B55FCA1774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FDA90C1B-DE3E-98AC-7DF5-95E1D817A308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5E66F7BC-7752-856E-2B34-68BBED8D60E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8EB9F4C4-C5A3-E473-D15C-177E893DA9B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cxnSp>
        <p:nvCxnSpPr>
          <p:cNvPr id="4" name="Straight Connector 3">
            <a:extLst>
              <a:ext uri="{FF2B5EF4-FFF2-40B4-BE49-F238E27FC236}">
                <a16:creationId xmlns:a16="http://schemas.microsoft.com/office/drawing/2014/main" id="{A53D9CA2-8A67-B24A-1CC2-B7C579EFD37E}"/>
              </a:ext>
            </a:extLst>
          </p:cNvPr>
          <p:cNvCxnSpPr/>
          <p:nvPr/>
        </p:nvCxnSpPr>
        <p:spPr>
          <a:xfrm>
            <a:off x="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TextBox 6">
            <a:extLst>
              <a:ext uri="{FF2B5EF4-FFF2-40B4-BE49-F238E27FC236}">
                <a16:creationId xmlns:a16="http://schemas.microsoft.com/office/drawing/2014/main" id="{C3602D2F-5FB5-44A5-A787-4DEBD7FC7BE6}"/>
              </a:ext>
            </a:extLst>
          </p:cNvPr>
          <p:cNvSpPr txBox="1"/>
          <p:nvPr/>
        </p:nvSpPr>
        <p:spPr>
          <a:xfrm>
            <a:off x="352832" y="575955"/>
            <a:ext cx="834539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b="1" dirty="0"/>
              <a:t>Visit </a:t>
            </a:r>
            <a:r>
              <a:rPr lang="en-GB" sz="2200" b="1" dirty="0">
                <a:hlinkClick r:id="rId3"/>
              </a:rPr>
              <a:t>internetmatters.org/parental-controls</a:t>
            </a:r>
            <a:r>
              <a:rPr lang="en-GB" sz="2200" b="1" dirty="0"/>
              <a:t> to find out how to set controls on devices: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2743F241-E939-CC9A-3A5A-D994B59D609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18542" y="1587976"/>
            <a:ext cx="7448138" cy="4614098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3688349-8845-1AB4-F09B-D271F03AC7E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70558" y="1182632"/>
            <a:ext cx="2854900" cy="2712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76657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864200C-A3A6-01BB-A4CC-E3AF4E482E8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A3A9BBA4-C015-E060-ACCD-8F37C8665B6E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1AC1D4FC-2CC8-073F-B406-890B71D6006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A6142200-D78A-099F-3509-16FCA3255D6C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4EE4D9B3-7DFB-F2DE-BDB6-B05F1389A29B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2C262962-5434-B240-9262-E2B6724CC99B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683CCCC2-BCBC-4E57-6DB3-72D29090CEFA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0C3F4A3C-3161-7220-1C1C-62D1CED3280F}"/>
              </a:ext>
            </a:extLst>
          </p:cNvPr>
          <p:cNvCxnSpPr/>
          <p:nvPr/>
        </p:nvCxnSpPr>
        <p:spPr>
          <a:xfrm>
            <a:off x="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Picture 2">
            <a:extLst>
              <a:ext uri="{FF2B5EF4-FFF2-40B4-BE49-F238E27FC236}">
                <a16:creationId xmlns:a16="http://schemas.microsoft.com/office/drawing/2014/main" id="{22FD473A-CA9C-C497-5DB7-5366932F190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1139" y="1802036"/>
            <a:ext cx="7561722" cy="4395980"/>
          </a:xfrm>
          <a:prstGeom prst="rect">
            <a:avLst/>
          </a:prstGeom>
        </p:spPr>
      </p:pic>
      <p:sp>
        <p:nvSpPr>
          <p:cNvPr id="11" name="TextBox 10">
            <a:extLst>
              <a:ext uri="{FF2B5EF4-FFF2-40B4-BE49-F238E27FC236}">
                <a16:creationId xmlns:a16="http://schemas.microsoft.com/office/drawing/2014/main" id="{BC5BE6D5-ADBA-739A-1843-E75FEC4DA518}"/>
              </a:ext>
            </a:extLst>
          </p:cNvPr>
          <p:cNvSpPr txBox="1"/>
          <p:nvPr/>
        </p:nvSpPr>
        <p:spPr>
          <a:xfrm>
            <a:off x="255706" y="518057"/>
            <a:ext cx="7407621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3B3A39"/>
                </a:solidFill>
                <a:highlight>
                  <a:srgbClr val="FFFFFF"/>
                </a:highlight>
              </a:rPr>
              <a:t>Parental control apps like </a:t>
            </a:r>
            <a:r>
              <a:rPr lang="en-GB" sz="2000" b="1" dirty="0">
                <a:solidFill>
                  <a:srgbClr val="FF3365"/>
                </a:solidFill>
                <a:highlight>
                  <a:srgbClr val="FFFFFF"/>
                </a:highlight>
                <a:hlinkClick r:id="rId4"/>
              </a:rPr>
              <a:t>Google Family Link</a:t>
            </a:r>
            <a:r>
              <a:rPr lang="en-GB" sz="2000" b="1" dirty="0">
                <a:solidFill>
                  <a:srgbClr val="3B3A39"/>
                </a:solidFill>
                <a:highlight>
                  <a:srgbClr val="FFFFFF"/>
                </a:highlight>
              </a:rPr>
              <a:t>, </a:t>
            </a:r>
            <a:r>
              <a:rPr lang="en-GB" sz="2000" b="1" dirty="0">
                <a:solidFill>
                  <a:srgbClr val="FF3365"/>
                </a:solidFill>
                <a:highlight>
                  <a:srgbClr val="FFFFFF"/>
                </a:highlight>
                <a:hlinkClick r:id="rId5"/>
              </a:rPr>
              <a:t>Screen Time</a:t>
            </a:r>
            <a:r>
              <a:rPr lang="en-GB" sz="2000" b="1" dirty="0">
                <a:solidFill>
                  <a:srgbClr val="3B3A39"/>
                </a:solidFill>
                <a:highlight>
                  <a:srgbClr val="FFFFFF"/>
                </a:highlight>
              </a:rPr>
              <a:t> and </a:t>
            </a:r>
            <a:r>
              <a:rPr lang="en-GB" sz="2000" b="1" dirty="0">
                <a:solidFill>
                  <a:srgbClr val="FF3365"/>
                </a:solidFill>
                <a:highlight>
                  <a:srgbClr val="FFFFFF"/>
                </a:highlight>
                <a:hlinkClick r:id="rId6"/>
              </a:rPr>
              <a:t>Microsoft Family</a:t>
            </a:r>
            <a:r>
              <a:rPr lang="en-GB" sz="2000" b="1" dirty="0">
                <a:solidFill>
                  <a:srgbClr val="3B3A39"/>
                </a:solidFill>
                <a:highlight>
                  <a:srgbClr val="FFFFFF"/>
                </a:highlight>
              </a:rPr>
              <a:t> can let you set limits across devices, apps and platforms </a:t>
            </a:r>
            <a:endParaRPr lang="en-GB" sz="2000" b="1" dirty="0"/>
          </a:p>
        </p:txBody>
      </p:sp>
      <p:pic>
        <p:nvPicPr>
          <p:cNvPr id="5" name="Picture 4" descr="Free did you know speech balloon message illustration">
            <a:extLst>
              <a:ext uri="{FF2B5EF4-FFF2-40B4-BE49-F238E27FC236}">
                <a16:creationId xmlns:a16="http://schemas.microsoft.com/office/drawing/2014/main" id="{FABF40B9-6740-379D-9E9F-8D7054F199C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08304" y="385744"/>
            <a:ext cx="1404676" cy="140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050188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417D868-4F8B-9043-9AD5-3A8D73D9AF7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A1522D21-5557-C65F-624D-8C02E7F0E848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5727D492-2365-4F00-6AEA-D2F0D6B4BE0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4F9E0026-AF1F-5953-46D4-C18590433356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CD96E29E-A3F4-55A7-E6E0-62DECE85A4FC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3E4872D9-6A64-E68E-8DF6-7A64F9F9AD72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F068F071-E3CC-1B0A-72A6-E2963987E168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cxnSp>
        <p:nvCxnSpPr>
          <p:cNvPr id="2" name="Straight Connector 1">
            <a:extLst>
              <a:ext uri="{FF2B5EF4-FFF2-40B4-BE49-F238E27FC236}">
                <a16:creationId xmlns:a16="http://schemas.microsoft.com/office/drawing/2014/main" id="{6081DA26-745C-8B4D-58A9-665425B177BB}"/>
              </a:ext>
            </a:extLst>
          </p:cNvPr>
          <p:cNvCxnSpPr/>
          <p:nvPr/>
        </p:nvCxnSpPr>
        <p:spPr>
          <a:xfrm>
            <a:off x="0" y="857250"/>
            <a:ext cx="685800" cy="0"/>
          </a:xfrm>
          <a:prstGeom prst="line">
            <a:avLst/>
          </a:prstGeom>
          <a:ln w="0" cap="flat" cmpd="sng" algn="ctr">
            <a:solidFill>
              <a:srgbClr val="FBFFFF"/>
            </a:solidFill>
            <a:prstDash val="solid"/>
            <a:miter lim="800000"/>
            <a:headEnd type="none" w="med" len="med"/>
            <a:tailEnd type="none" w="med" len="med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rotWithShape="0">
                    <a:scrgbClr r="0" g="0" b="0"/>
                  </a:outerShdw>
                </a:effectLst>
              </a14:hiddenEffects>
            </a:ext>
          </a:ex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Box 10">
            <a:extLst>
              <a:ext uri="{FF2B5EF4-FFF2-40B4-BE49-F238E27FC236}">
                <a16:creationId xmlns:a16="http://schemas.microsoft.com/office/drawing/2014/main" id="{D1453FFB-E050-A1A5-A2D1-1797E1E1F237}"/>
              </a:ext>
            </a:extLst>
          </p:cNvPr>
          <p:cNvSpPr txBox="1"/>
          <p:nvPr/>
        </p:nvSpPr>
        <p:spPr>
          <a:xfrm>
            <a:off x="255706" y="518057"/>
            <a:ext cx="8636774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004B8D"/>
                </a:solidFill>
                <a:highlight>
                  <a:srgbClr val="FFFFFF"/>
                </a:highlight>
              </a:rPr>
              <a:t>Hwb – Keeping Safe Online  </a:t>
            </a:r>
            <a:r>
              <a:rPr lang="en-GB" sz="1600" dirty="0">
                <a:highlight>
                  <a:srgbClr val="FFFFFF"/>
                </a:highlight>
                <a:hlinkClick r:id="rId3"/>
              </a:rPr>
              <a:t>https://hwb.gov.wales/keeping-safe-online/in-the-know/</a:t>
            </a:r>
            <a:r>
              <a:rPr lang="en-GB" sz="1600" dirty="0">
                <a:highlight>
                  <a:srgbClr val="FFFFFF"/>
                </a:highlight>
              </a:rPr>
              <a:t> </a:t>
            </a:r>
          </a:p>
          <a:p>
            <a:pPr marL="0" indent="0">
              <a:buNone/>
            </a:pPr>
            <a:endParaRPr lang="en-GB" sz="2000" b="1" dirty="0">
              <a:solidFill>
                <a:srgbClr val="004B8D"/>
              </a:solidFill>
              <a:highlight>
                <a:srgbClr val="FFFFFF"/>
              </a:highlight>
            </a:endParaRPr>
          </a:p>
        </p:txBody>
      </p:sp>
      <p:pic>
        <p:nvPicPr>
          <p:cNvPr id="5" name="Picture 4" descr="Free did you know speech balloon message illustration">
            <a:extLst>
              <a:ext uri="{FF2B5EF4-FFF2-40B4-BE49-F238E27FC236}">
                <a16:creationId xmlns:a16="http://schemas.microsoft.com/office/drawing/2014/main" id="{A5B3ACAD-2F09-3EBE-0681-F1DB923D45E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01878" y="843621"/>
            <a:ext cx="1404676" cy="14046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F9B64DB1-27FF-1A55-6A9A-A87F0779C2A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48530" y="1102849"/>
            <a:ext cx="4497916" cy="5013176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048C7232-16D2-B142-871D-BD27058B35A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633963" y="2276872"/>
            <a:ext cx="3161507" cy="3975360"/>
          </a:xfrm>
          <a:prstGeom prst="rect">
            <a:avLst/>
          </a:prstGeom>
        </p:spPr>
      </p:pic>
      <p:cxnSp>
        <p:nvCxnSpPr>
          <p:cNvPr id="13" name="Connector: Elbow 12">
            <a:extLst>
              <a:ext uri="{FF2B5EF4-FFF2-40B4-BE49-F238E27FC236}">
                <a16:creationId xmlns:a16="http://schemas.microsoft.com/office/drawing/2014/main" id="{3F2235F9-3A7F-BA9A-EFD3-DEE3BAB9E6BD}"/>
              </a:ext>
            </a:extLst>
          </p:cNvPr>
          <p:cNvCxnSpPr>
            <a:cxnSpLocks/>
          </p:cNvCxnSpPr>
          <p:nvPr/>
        </p:nvCxnSpPr>
        <p:spPr>
          <a:xfrm>
            <a:off x="4563707" y="4264552"/>
            <a:ext cx="1233913" cy="1028502"/>
          </a:xfrm>
          <a:prstGeom prst="bentConnector3">
            <a:avLst/>
          </a:prstGeom>
          <a:ln w="76200">
            <a:solidFill>
              <a:srgbClr val="FF0000"/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7063474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7B075D-C7F4-4010-8267-1C68A0BBED58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A2137B-EEB3-F359-B484-D9FF9A24C280}"/>
              </a:ext>
            </a:extLst>
          </p:cNvPr>
          <p:cNvSpPr txBox="1"/>
          <p:nvPr/>
        </p:nvSpPr>
        <p:spPr>
          <a:xfrm>
            <a:off x="625374" y="2893119"/>
            <a:ext cx="7893252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What are our digital and </a:t>
            </a:r>
          </a:p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online responsibilities?</a:t>
            </a:r>
          </a:p>
        </p:txBody>
      </p:sp>
    </p:spTree>
    <p:extLst>
      <p:ext uri="{BB962C8B-B14F-4D97-AF65-F5344CB8AC3E}">
        <p14:creationId xmlns:p14="http://schemas.microsoft.com/office/powerpoint/2010/main" val="4245438268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288757" y="571912"/>
            <a:ext cx="8566486" cy="50167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0"/>
              </a:spcBef>
              <a:buFontTx/>
              <a:buNone/>
            </a:pPr>
            <a:r>
              <a:rPr lang="en-GB" altLang="en-US" sz="2000" b="1" dirty="0">
                <a:solidFill>
                  <a:srgbClr val="004B8D"/>
                </a:solidFill>
              </a:rPr>
              <a:t>Task – What are PARENT-CARER digital and online responsibilities?</a:t>
            </a:r>
          </a:p>
          <a:p>
            <a:pPr>
              <a:spcAft>
                <a:spcPts val="0"/>
              </a:spcAft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Monitor usage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Keep an eye on your child's social media activity and set time limits to prevent excessive use.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Educate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Teach children about online safety, privacy, and the potential risks of social media.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Set boundaries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Establish rules for social media use, including what is appropriate to share and who they can interact with.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Lead by example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Model healthy social media habits and be mindful of your own usage.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Communicate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Maintain open and non-judgmental discussions about social media experiences and challenges.</a:t>
            </a:r>
          </a:p>
        </p:txBody>
      </p:sp>
      <p:pic>
        <p:nvPicPr>
          <p:cNvPr id="1026" name="Picture 2" descr="Social Media Icons Images – Browse 2,305,547 Stock Photos, Vectors, and  Video | Adobe Stock">
            <a:extLst>
              <a:ext uri="{FF2B5EF4-FFF2-40B4-BE49-F238E27FC236}">
                <a16:creationId xmlns:a16="http://schemas.microsoft.com/office/drawing/2014/main" id="{D3443D4D-E933-76FD-E369-3EF65791A2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50"/>
          <a:stretch/>
        </p:blipFill>
        <p:spPr bwMode="auto">
          <a:xfrm>
            <a:off x="-857" y="5557964"/>
            <a:ext cx="9144000" cy="78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5" name="Group 4">
            <a:extLst>
              <a:ext uri="{FF2B5EF4-FFF2-40B4-BE49-F238E27FC236}">
                <a16:creationId xmlns:a16="http://schemas.microsoft.com/office/drawing/2014/main" id="{F6EDF1D3-B140-CE95-1D75-3DD32194E23C}"/>
              </a:ext>
            </a:extLst>
          </p:cNvPr>
          <p:cNvGrpSpPr/>
          <p:nvPr/>
        </p:nvGrpSpPr>
        <p:grpSpPr>
          <a:xfrm>
            <a:off x="392677" y="1195540"/>
            <a:ext cx="8462566" cy="4424754"/>
            <a:chOff x="310298" y="1372659"/>
            <a:chExt cx="8245724" cy="1211678"/>
          </a:xfrm>
        </p:grpSpPr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EA941B50-BFC0-D29E-4116-31F06A299FE7}"/>
                </a:ext>
              </a:extLst>
            </p:cNvPr>
            <p:cNvSpPr/>
            <p:nvPr/>
          </p:nvSpPr>
          <p:spPr>
            <a:xfrm>
              <a:off x="310298" y="1372659"/>
              <a:ext cx="8245724" cy="12116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C32F02CA-37BB-584D-2613-F74314BBC0A4}"/>
                </a:ext>
              </a:extLst>
            </p:cNvPr>
            <p:cNvSpPr/>
            <p:nvPr/>
          </p:nvSpPr>
          <p:spPr>
            <a:xfrm>
              <a:off x="2628460" y="1489071"/>
              <a:ext cx="3017004" cy="7248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lIns="91440" tIns="45720" rIns="91440" bIns="4572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/>
              <a:r>
                <a:rPr lang="en-GB" sz="16600" b="1" cap="none" spc="0" dirty="0">
                  <a:ln/>
                  <a:solidFill>
                    <a:schemeClr val="accent4"/>
                  </a:solidFill>
                  <a:effectLst/>
                </a:rPr>
                <a:t>?</a:t>
              </a:r>
              <a:endParaRPr lang="en-GB" sz="8800" b="1" cap="none" spc="0" dirty="0">
                <a:ln/>
                <a:solidFill>
                  <a:schemeClr val="accent4"/>
                </a:solidFill>
                <a:effectLst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5151161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484883" y="571912"/>
            <a:ext cx="8370360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altLang="en-US" sz="2000" b="1" dirty="0">
                <a:solidFill>
                  <a:srgbClr val="004B8D"/>
                </a:solidFill>
              </a:rPr>
              <a:t>What are CHILDREN’S digital and online responsibilities (with parent-carer support)?</a:t>
            </a:r>
          </a:p>
          <a:p>
            <a:pPr>
              <a:spcAft>
                <a:spcPts val="0"/>
              </a:spcAft>
            </a:pPr>
            <a:endParaRPr lang="en-GB" sz="2000" b="1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Follow rules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Adhere to the guidelines set by parents regarding social media use.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Be respectful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Treat others with kindness and respect online, avoiding cyberbullying and negative behaviour – digital footprint!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Protect privacy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Be cautious about sharing personal information and understand the importance of privacy settings.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Report issues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Inform parents or guardians about </a:t>
            </a:r>
          </a:p>
          <a:p>
            <a:pPr>
              <a:spcAft>
                <a:spcPts val="0"/>
              </a:spcAft>
            </a:pP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    any uncomfortable or unsafe interactions online.</a:t>
            </a: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endParaRPr lang="en-GB" sz="2000" dirty="0">
              <a:effectLst/>
              <a:latin typeface="Arial" panose="020B0604020202020204" pitchFamily="34" charset="0"/>
              <a:ea typeface="Calibri" panose="020F0502020204030204" pitchFamily="34" charset="0"/>
            </a:endParaRPr>
          </a:p>
          <a:p>
            <a:pPr marL="285750" indent="-285750">
              <a:spcAft>
                <a:spcPts val="0"/>
              </a:spcAft>
              <a:buFont typeface="Arial" panose="020B0604020202020204" pitchFamily="34" charset="0"/>
              <a:buChar char="•"/>
            </a:pPr>
            <a:r>
              <a:rPr lang="en-GB" sz="2000" b="1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Balance time</a:t>
            </a:r>
            <a:r>
              <a:rPr lang="en-GB" sz="20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: Manage screen time effectively to ensure it doesn't interfere with other important activities like schoolwork and physical exercise.</a:t>
            </a:r>
          </a:p>
        </p:txBody>
      </p:sp>
      <p:pic>
        <p:nvPicPr>
          <p:cNvPr id="1026" name="Picture 2" descr="Social Media Icons Images – Browse 2,305,547 Stock Photos, Vectors, and  Video | Adobe Stock">
            <a:extLst>
              <a:ext uri="{FF2B5EF4-FFF2-40B4-BE49-F238E27FC236}">
                <a16:creationId xmlns:a16="http://schemas.microsoft.com/office/drawing/2014/main" id="{D3443D4D-E933-76FD-E369-3EF65791A28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750"/>
          <a:stretch/>
        </p:blipFill>
        <p:spPr bwMode="auto">
          <a:xfrm>
            <a:off x="-857" y="5557964"/>
            <a:ext cx="9144000" cy="7829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6" descr="Report remove in a blue text bubble">
            <a:hlinkClick r:id="rId5"/>
            <a:extLst>
              <a:ext uri="{FF2B5EF4-FFF2-40B4-BE49-F238E27FC236}">
                <a16:creationId xmlns:a16="http://schemas.microsoft.com/office/drawing/2014/main" id="{7AD63296-D424-B35B-6D82-4FC74804BCAB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05538" y="4231685"/>
            <a:ext cx="651016" cy="514613"/>
          </a:xfrm>
          <a:prstGeom prst="rect">
            <a:avLst/>
          </a:prstGeom>
          <a:noFill/>
          <a:ln>
            <a:noFill/>
          </a:ln>
        </p:spPr>
      </p:pic>
      <p:pic>
        <p:nvPicPr>
          <p:cNvPr id="8" name="Picture 7">
            <a:hlinkClick r:id="rId7"/>
            <a:extLst>
              <a:ext uri="{FF2B5EF4-FFF2-40B4-BE49-F238E27FC236}">
                <a16:creationId xmlns:a16="http://schemas.microsoft.com/office/drawing/2014/main" id="{91588542-27DD-C904-4C84-8491D67ADE8B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63782" y="3587496"/>
            <a:ext cx="892772" cy="350531"/>
          </a:xfrm>
          <a:prstGeom prst="rect">
            <a:avLst/>
          </a:prstGeom>
          <a:noFill/>
        </p:spPr>
      </p:pic>
      <p:pic>
        <p:nvPicPr>
          <p:cNvPr id="9" name="Picture 8">
            <a:hlinkClick r:id="rId9"/>
            <a:extLst>
              <a:ext uri="{FF2B5EF4-FFF2-40B4-BE49-F238E27FC236}">
                <a16:creationId xmlns:a16="http://schemas.microsoft.com/office/drawing/2014/main" id="{E0AC3E53-BCD2-EE21-7681-6F195F4CEB8D}"/>
              </a:ext>
            </a:extLst>
          </p:cNvPr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4925" y="3938027"/>
            <a:ext cx="531818" cy="722114"/>
          </a:xfrm>
          <a:prstGeom prst="rect">
            <a:avLst/>
          </a:prstGeom>
          <a:noFill/>
        </p:spPr>
      </p:pic>
      <p:grpSp>
        <p:nvGrpSpPr>
          <p:cNvPr id="4" name="Group 3">
            <a:extLst>
              <a:ext uri="{FF2B5EF4-FFF2-40B4-BE49-F238E27FC236}">
                <a16:creationId xmlns:a16="http://schemas.microsoft.com/office/drawing/2014/main" id="{78376C41-2256-E4C2-D4BC-EE2B9BBB6283}"/>
              </a:ext>
            </a:extLst>
          </p:cNvPr>
          <p:cNvGrpSpPr/>
          <p:nvPr/>
        </p:nvGrpSpPr>
        <p:grpSpPr>
          <a:xfrm>
            <a:off x="392677" y="1375119"/>
            <a:ext cx="8462566" cy="4424754"/>
            <a:chOff x="310298" y="1372659"/>
            <a:chExt cx="8245724" cy="1211678"/>
          </a:xfrm>
        </p:grpSpPr>
        <p:sp>
          <p:nvSpPr>
            <p:cNvPr id="5" name="Rectangle 4">
              <a:extLst>
                <a:ext uri="{FF2B5EF4-FFF2-40B4-BE49-F238E27FC236}">
                  <a16:creationId xmlns:a16="http://schemas.microsoft.com/office/drawing/2014/main" id="{FFB95313-BD80-7D86-818C-29C66D5684F1}"/>
                </a:ext>
              </a:extLst>
            </p:cNvPr>
            <p:cNvSpPr/>
            <p:nvPr/>
          </p:nvSpPr>
          <p:spPr>
            <a:xfrm>
              <a:off x="310298" y="1372659"/>
              <a:ext cx="8245724" cy="1211678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 b="1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endParaRPr>
            </a:p>
          </p:txBody>
        </p:sp>
        <p:sp>
          <p:nvSpPr>
            <p:cNvPr id="6" name="Rectangle 5">
              <a:extLst>
                <a:ext uri="{FF2B5EF4-FFF2-40B4-BE49-F238E27FC236}">
                  <a16:creationId xmlns:a16="http://schemas.microsoft.com/office/drawing/2014/main" id="{C198E2F5-4AE6-3510-AD29-EEB9E6944028}"/>
                </a:ext>
              </a:extLst>
            </p:cNvPr>
            <p:cNvSpPr/>
            <p:nvPr/>
          </p:nvSpPr>
          <p:spPr>
            <a:xfrm>
              <a:off x="2628460" y="1489071"/>
              <a:ext cx="3017004" cy="724823"/>
            </a:xfrm>
            <a:prstGeom prst="rect">
              <a:avLst/>
            </a:prstGeom>
            <a:noFill/>
            <a:ln>
              <a:solidFill>
                <a:schemeClr val="bg1"/>
              </a:solidFill>
            </a:ln>
          </p:spPr>
          <p:txBody>
            <a:bodyPr wrap="square" lIns="91440" tIns="45720" rIns="91440" bIns="45720">
              <a:spAutoFit/>
              <a:scene3d>
                <a:camera prst="orthographicFront"/>
                <a:lightRig rig="soft" dir="t">
                  <a:rot lat="0" lon="0" rev="15600000"/>
                </a:lightRig>
              </a:scene3d>
              <a:sp3d extrusionH="57150" prstMaterial="softEdge">
                <a:bevelT w="25400" h="38100"/>
              </a:sp3d>
            </a:bodyPr>
            <a:lstStyle/>
            <a:p>
              <a:pPr algn="ctr"/>
              <a:r>
                <a:rPr lang="en-GB" sz="16600" b="1" cap="none" spc="0" dirty="0">
                  <a:ln/>
                  <a:solidFill>
                    <a:schemeClr val="accent4"/>
                  </a:solidFill>
                  <a:effectLst/>
                </a:rPr>
                <a:t>?</a:t>
              </a:r>
              <a:endParaRPr lang="en-GB" sz="8800" b="1" cap="none" spc="0" dirty="0">
                <a:ln/>
                <a:solidFill>
                  <a:schemeClr val="accent4"/>
                </a:solidFill>
                <a:effectLst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9698931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7B075D-C7F4-4010-8267-1C68A0BBED58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BAA2137B-EEB3-F359-B484-D9FF9A24C280}"/>
              </a:ext>
            </a:extLst>
          </p:cNvPr>
          <p:cNvSpPr txBox="1"/>
          <p:nvPr/>
        </p:nvSpPr>
        <p:spPr>
          <a:xfrm>
            <a:off x="625374" y="2893119"/>
            <a:ext cx="789325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Bef>
                <a:spcPct val="0"/>
              </a:spcBef>
              <a:buFontTx/>
              <a:buNone/>
            </a:pPr>
            <a:r>
              <a:rPr lang="en-GB" altLang="en-US" sz="3200" b="1" dirty="0">
                <a:solidFill>
                  <a:srgbClr val="004B8D"/>
                </a:solidFill>
              </a:rPr>
              <a:t>Family Agreement</a:t>
            </a:r>
          </a:p>
        </p:txBody>
      </p:sp>
    </p:spTree>
    <p:extLst>
      <p:ext uri="{BB962C8B-B14F-4D97-AF65-F5344CB8AC3E}">
        <p14:creationId xmlns:p14="http://schemas.microsoft.com/office/powerpoint/2010/main" val="410000359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23109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484883" y="571912"/>
            <a:ext cx="8119565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Task – Family Agreement</a:t>
            </a:r>
          </a:p>
          <a:p>
            <a:endParaRPr lang="en-GB" sz="2000" b="1" dirty="0"/>
          </a:p>
          <a:p>
            <a:r>
              <a:rPr lang="en-GB" sz="2000" dirty="0"/>
              <a:t>Create a shared set of online rules as a family to promote safe, respectful, and positive digital habits.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Talk together</a:t>
            </a:r>
            <a:r>
              <a:rPr lang="en-GB" sz="2000" dirty="0"/>
              <a:t> about the online experiences and concerns shown on the ‘Family Agreement’ template.</a:t>
            </a:r>
          </a:p>
          <a:p>
            <a:endParaRPr lang="en-GB" sz="20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Agree on rules</a:t>
            </a:r>
            <a:r>
              <a:rPr lang="en-GB" sz="2000" dirty="0"/>
              <a:t> for time spent online, privacy, respect, and reporting issues – for example, setting screen time limits or agreeing not to share personal details.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Design and sign</a:t>
            </a:r>
            <a:r>
              <a:rPr lang="en-GB" sz="2000" dirty="0"/>
              <a:t> the agreement together.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Display it</a:t>
            </a:r>
            <a:r>
              <a:rPr lang="en-GB" sz="2000" dirty="0"/>
              <a:t> somewhere visible at home.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2000" b="1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b="1" dirty="0"/>
              <a:t>Review regularly</a:t>
            </a:r>
            <a:r>
              <a:rPr lang="en-GB" sz="2000" dirty="0"/>
              <a:t> to keep it relevant and celebrate positive behaviour.</a:t>
            </a:r>
          </a:p>
        </p:txBody>
      </p:sp>
      <p:pic>
        <p:nvPicPr>
          <p:cNvPr id="2052" name="Picture 4" descr="Digital Family Agreement – St. Matthew's On-line">
            <a:extLst>
              <a:ext uri="{FF2B5EF4-FFF2-40B4-BE49-F238E27FC236}">
                <a16:creationId xmlns:a16="http://schemas.microsoft.com/office/drawing/2014/main" id="{79D16621-B943-E124-CEA5-5F3F9272B9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1688" y="3945277"/>
            <a:ext cx="2727429" cy="13653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6220459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1DE5F88-186B-3078-6A2F-9819B95A911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413500"/>
            <a:ext cx="9144000" cy="6031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3170941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E4214EB3-2C78-72F8-E165-2F40F87E6EF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505744"/>
            <a:ext cx="9144000" cy="58465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4974477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1980C52A-2930-D011-4989-C839F9E85021}"/>
              </a:ext>
            </a:extLst>
          </p:cNvPr>
          <p:cNvSpPr txBox="1"/>
          <p:nvPr/>
        </p:nvSpPr>
        <p:spPr>
          <a:xfrm>
            <a:off x="346772" y="549145"/>
            <a:ext cx="8450455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b="1" dirty="0">
                <a:solidFill>
                  <a:srgbClr val="004B8D"/>
                </a:solidFill>
                <a:effectLst/>
                <a:ea typeface="Calibri" panose="020F0502020204030204" pitchFamily="34" charset="0"/>
              </a:rPr>
              <a:t>Final </a:t>
            </a:r>
            <a:r>
              <a:rPr lang="en-GB" sz="2800" b="1" dirty="0">
                <a:solidFill>
                  <a:srgbClr val="004B8D"/>
                </a:solidFill>
                <a:ea typeface="Calibri" panose="020F0502020204030204" pitchFamily="34" charset="0"/>
              </a:rPr>
              <a:t>t</a:t>
            </a:r>
            <a:r>
              <a:rPr lang="en-GB" sz="2800" b="1" dirty="0">
                <a:solidFill>
                  <a:srgbClr val="004B8D"/>
                </a:solidFill>
                <a:effectLst/>
                <a:ea typeface="Calibri" panose="020F0502020204030204" pitchFamily="34" charset="0"/>
              </a:rPr>
              <a:t>houghts… </a:t>
            </a:r>
            <a:r>
              <a:rPr lang="en-GB" sz="2800" b="1" dirty="0">
                <a:solidFill>
                  <a:srgbClr val="004B8D"/>
                </a:solidFill>
                <a:ea typeface="Calibri" panose="020F0502020204030204" pitchFamily="34" charset="0"/>
              </a:rPr>
              <a:t>(critical thinking…)</a:t>
            </a:r>
          </a:p>
          <a:p>
            <a:endParaRPr lang="en-GB" sz="2800" b="1" dirty="0">
              <a:solidFill>
                <a:srgbClr val="004B8D"/>
              </a:solidFill>
              <a:ea typeface="Calibri" panose="020F0502020204030204" pitchFamily="34" charset="0"/>
            </a:endParaRPr>
          </a:p>
          <a:p>
            <a:r>
              <a:rPr lang="en-GB" sz="2800" b="1" dirty="0">
                <a:ea typeface="Calibri" panose="020F0502020204030204" pitchFamily="34" charset="0"/>
              </a:rPr>
              <a:t>What </a:t>
            </a:r>
            <a:r>
              <a:rPr lang="en-GB" sz="2800" b="1" dirty="0">
                <a:effectLst/>
                <a:ea typeface="Calibri" panose="020F0502020204030204" pitchFamily="34" charset="0"/>
              </a:rPr>
              <a:t>are the consequences for Adam?</a:t>
            </a:r>
            <a:endParaRPr lang="en-GB" sz="3200" b="1" dirty="0">
              <a:ea typeface="Calibri" panose="020F0502020204030204" pitchFamily="34" charset="0"/>
            </a:endParaRPr>
          </a:p>
        </p:txBody>
      </p:sp>
      <p:pic>
        <p:nvPicPr>
          <p:cNvPr id="5" name="Picture 4" descr="A screenshot of a computer&#10;&#10;Description automatically generated">
            <a:extLst>
              <a:ext uri="{FF2B5EF4-FFF2-40B4-BE49-F238E27FC236}">
                <a16:creationId xmlns:a16="http://schemas.microsoft.com/office/drawing/2014/main" id="{3C43B757-7CF7-77A4-0FCC-0C78CD44E2D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224" y="2348880"/>
            <a:ext cx="8450455" cy="2483476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7CE751E5-A2E4-F1ED-01CB-482699EA0ECF}"/>
              </a:ext>
            </a:extLst>
          </p:cNvPr>
          <p:cNvGrpSpPr/>
          <p:nvPr/>
        </p:nvGrpSpPr>
        <p:grpSpPr>
          <a:xfrm>
            <a:off x="4663128" y="2348879"/>
            <a:ext cx="4164648" cy="2574981"/>
            <a:chOff x="4716016" y="1124744"/>
            <a:chExt cx="4081210" cy="2483476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B80E6E73-5E6E-0A56-700D-3EF344E5E903}"/>
                </a:ext>
              </a:extLst>
            </p:cNvPr>
            <p:cNvSpPr/>
            <p:nvPr/>
          </p:nvSpPr>
          <p:spPr>
            <a:xfrm>
              <a:off x="4716016" y="1124744"/>
              <a:ext cx="4081210" cy="2483476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63E39A50-2B4C-AE93-7C3F-22B129C4092C}"/>
                </a:ext>
              </a:extLst>
            </p:cNvPr>
            <p:cNvSpPr txBox="1"/>
            <p:nvPr/>
          </p:nvSpPr>
          <p:spPr>
            <a:xfrm>
              <a:off x="5364088" y="1177086"/>
              <a:ext cx="2448272" cy="221599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sz="13800" b="1" dirty="0"/>
                <a:t>?</a:t>
              </a:r>
              <a:endParaRPr lang="en-GB" b="1" dirty="0"/>
            </a:p>
          </p:txBody>
        </p:sp>
      </p:grpSp>
    </p:spTree>
    <p:extLst>
      <p:ext uri="{BB962C8B-B14F-4D97-AF65-F5344CB8AC3E}">
        <p14:creationId xmlns:p14="http://schemas.microsoft.com/office/powerpoint/2010/main" val="11684475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FA74E995-C461-4939-42C1-9DE4D2F340B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57072174"/>
              </p:ext>
            </p:extLst>
          </p:nvPr>
        </p:nvGraphicFramePr>
        <p:xfrm>
          <a:off x="520576" y="630407"/>
          <a:ext cx="8227888" cy="5806313"/>
        </p:xfrm>
        <a:graphic>
          <a:graphicData uri="http://schemas.openxmlformats.org/drawingml/2006/table">
            <a:tbl>
              <a:tblPr/>
              <a:tblGrid>
                <a:gridCol w="8227888">
                  <a:extLst>
                    <a:ext uri="{9D8B030D-6E8A-4147-A177-3AD203B41FA5}">
                      <a16:colId xmlns:a16="http://schemas.microsoft.com/office/drawing/2014/main" val="360854842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800" b="1" dirty="0">
                          <a:solidFill>
                            <a:srgbClr val="004B8D"/>
                          </a:solidFill>
                        </a:rPr>
                        <a:t>For further support contact: 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2000" b="1" kern="100" dirty="0">
                        <a:solidFill>
                          <a:srgbClr val="004B8D"/>
                        </a:solidFill>
                        <a:effectLst/>
                        <a:latin typeface="+mn-lt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Mat Jones</a:t>
                      </a:r>
                      <a:endParaRPr lang="en-GB" sz="2000" b="1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endParaRPr lang="en-GB" sz="20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b="1" kern="100" dirty="0" err="1">
                          <a:effectLst/>
                        </a:rPr>
                        <a:t>Swyddog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Arweiniol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ar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gyfer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Dysgu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Digidol</a:t>
                      </a:r>
                      <a:r>
                        <a:rPr lang="en-GB" sz="2000" b="1" kern="100" dirty="0">
                          <a:effectLst/>
                        </a:rPr>
                        <a:t> (</a:t>
                      </a:r>
                      <a:r>
                        <a:rPr lang="en-GB" sz="2000" b="1" kern="100" dirty="0" err="1">
                          <a:effectLst/>
                        </a:rPr>
                        <a:t>Grŵp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Ysgolion</a:t>
                      </a:r>
                      <a:r>
                        <a:rPr lang="en-GB" sz="2000" b="1" kern="100" dirty="0">
                          <a:effectLst/>
                        </a:rPr>
                        <a:t>)</a:t>
                      </a: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kern="100" dirty="0">
                          <a:effectLst/>
                        </a:rPr>
                        <a:t>Lead Officer for Digital Learning (Schools Group)</a:t>
                      </a:r>
                    </a:p>
                    <a:p>
                      <a:pPr algn="l">
                        <a:lnSpc>
                          <a:spcPct val="105000"/>
                        </a:lnSpc>
                      </a:pP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b="1" kern="100" dirty="0">
                          <a:effectLst/>
                        </a:rPr>
                        <a:t>Y </a:t>
                      </a:r>
                      <a:r>
                        <a:rPr lang="en-GB" sz="2000" b="1" kern="100" dirty="0" err="1">
                          <a:effectLst/>
                        </a:rPr>
                        <a:t>Gyfarwyddiaeth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Addysg</a:t>
                      </a:r>
                      <a:r>
                        <a:rPr lang="en-GB" sz="2000" b="1" kern="100" dirty="0">
                          <a:effectLst/>
                        </a:rPr>
                        <a:t>, </a:t>
                      </a:r>
                      <a:r>
                        <a:rPr lang="en-GB" sz="2000" b="1" kern="100" dirty="0" err="1">
                          <a:effectLst/>
                        </a:rPr>
                        <a:t>Blynyddoedd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Cynnar</a:t>
                      </a:r>
                      <a:r>
                        <a:rPr lang="en-GB" sz="2000" b="1" kern="100" dirty="0">
                          <a:effectLst/>
                        </a:rPr>
                        <a:t> a </a:t>
                      </a:r>
                      <a:r>
                        <a:rPr lang="en-GB" sz="2000" b="1" kern="100" dirty="0" err="1">
                          <a:effectLst/>
                        </a:rPr>
                        <a:t>Phobl</a:t>
                      </a:r>
                      <a:r>
                        <a:rPr lang="en-GB" sz="2000" b="1" kern="100" dirty="0">
                          <a:effectLst/>
                        </a:rPr>
                        <a:t> </a:t>
                      </a:r>
                      <a:r>
                        <a:rPr lang="en-GB" sz="2000" b="1" kern="100" dirty="0" err="1">
                          <a:effectLst/>
                        </a:rPr>
                        <a:t>Ifanc</a:t>
                      </a:r>
                      <a:endParaRPr lang="en-GB" sz="2000" b="1" kern="100" dirty="0">
                        <a:effectLst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kern="100" dirty="0">
                          <a:effectLst/>
                        </a:rPr>
                        <a:t>Education, Early Years and Young People Directorate</a:t>
                      </a:r>
                      <a:endParaRPr lang="en-GB" sz="2000" kern="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en-GB" sz="200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b="1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Cyngor</a:t>
                      </a: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b="1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Bwrdeistref</a:t>
                      </a: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b="1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Sirol</a:t>
                      </a: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Pen-y-</a:t>
                      </a:r>
                      <a:r>
                        <a:rPr lang="en-GB" sz="2000" b="1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bont</a:t>
                      </a: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en-GB" sz="2000" b="1" kern="100" dirty="0" err="1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ar</a:t>
                      </a:r>
                      <a:r>
                        <a:rPr lang="en-GB" sz="2000" b="1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Ogwr</a:t>
                      </a:r>
                    </a:p>
                    <a:p>
                      <a:pPr algn="l">
                        <a:lnSpc>
                          <a:spcPct val="105000"/>
                        </a:lnSpc>
                      </a:pPr>
                      <a:r>
                        <a:rPr lang="en-GB" sz="2000" b="0" kern="1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Bridgend County Borough Council</a:t>
                      </a:r>
                    </a:p>
                    <a:p>
                      <a:pPr algn="l">
                        <a:lnSpc>
                          <a:spcPct val="105000"/>
                        </a:lnSpc>
                      </a:pPr>
                      <a:endParaRPr lang="en-GB" sz="2000" b="0" kern="100" dirty="0">
                        <a:solidFill>
                          <a:schemeClr val="tx1"/>
                        </a:solidFill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Email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: </a:t>
                      </a:r>
                      <a:r>
                        <a:rPr lang="en-GB" sz="2000" u="sng" dirty="0">
                          <a:solidFill>
                            <a:srgbClr val="0563C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hlinkClick r:id="rId4"/>
                        </a:rPr>
                        <a:t>mathew.jones@bridgend.gov.uk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 </a:t>
                      </a:r>
                    </a:p>
                    <a:p>
                      <a:pPr>
                        <a:spcAft>
                          <a:spcPts val="0"/>
                        </a:spcAft>
                      </a:pPr>
                      <a:r>
                        <a:rPr lang="en-GB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Website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: </a:t>
                      </a:r>
                      <a:r>
                        <a:rPr lang="en-GB" sz="2000" u="sng" dirty="0">
                          <a:solidFill>
                            <a:srgbClr val="0563C1"/>
                          </a:solidFill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  <a:hlinkClick r:id="rId5"/>
                        </a:rPr>
                        <a:t>www.bridgend.gov.uk</a:t>
                      </a:r>
                      <a:endParaRPr lang="en-GB" sz="2000" u="sng" dirty="0">
                        <a:solidFill>
                          <a:srgbClr val="0563C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5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2000" b="1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Phone</a:t>
                      </a:r>
                      <a:r>
                        <a:rPr lang="en-GB" sz="2000" dirty="0">
                          <a:effectLst/>
                          <a:latin typeface="Arial" panose="020B0604020202020204" pitchFamily="34" charset="0"/>
                          <a:ea typeface="Calibri" panose="020F0502020204030204" pitchFamily="34" charset="0"/>
                        </a:rPr>
                        <a:t>: (01656) 643558</a:t>
                      </a:r>
                    </a:p>
                    <a:p>
                      <a:pPr algn="l">
                        <a:lnSpc>
                          <a:spcPct val="105000"/>
                        </a:lnSpc>
                      </a:pPr>
                      <a:endParaRPr lang="en-GB" sz="20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Calibri" panose="020F0502020204030204" pitchFamily="34" charset="0"/>
                      </a:endParaRPr>
                    </a:p>
                    <a:p>
                      <a:pPr algn="l">
                        <a:lnSpc>
                          <a:spcPct val="105000"/>
                        </a:lnSpc>
                      </a:pPr>
                      <a:endParaRPr lang="en-GB" sz="1800" kern="100" dirty="0">
                        <a:effectLst/>
                        <a:latin typeface="+mn-lt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28575" marR="28575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19536441"/>
                  </a:ext>
                </a:extLst>
              </a:tr>
            </a:tbl>
          </a:graphicData>
        </a:graphic>
      </p:graphicFrame>
      <p:sp>
        <p:nvSpPr>
          <p:cNvPr id="2" name="TextBox 1">
            <a:extLst>
              <a:ext uri="{FF2B5EF4-FFF2-40B4-BE49-F238E27FC236}">
                <a16:creationId xmlns:a16="http://schemas.microsoft.com/office/drawing/2014/main" id="{6A463128-C233-70AA-252F-286A22848C73}"/>
              </a:ext>
            </a:extLst>
          </p:cNvPr>
          <p:cNvSpPr txBox="1"/>
          <p:nvPr/>
        </p:nvSpPr>
        <p:spPr>
          <a:xfrm>
            <a:off x="6051277" y="5794450"/>
            <a:ext cx="2840038" cy="58477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en-GB" sz="1600" b="1" dirty="0">
                <a:ea typeface="Calibri" panose="020F0502020204030204" pitchFamily="34" charset="0"/>
              </a:rPr>
              <a:t>Please scan to provide learning event feedback</a:t>
            </a:r>
            <a:r>
              <a:rPr lang="en-GB" sz="1600" dirty="0">
                <a:effectLst/>
                <a:latin typeface="Arial" panose="020B0604020202020204" pitchFamily="34" charset="0"/>
                <a:ea typeface="Calibri" panose="020F0502020204030204" pitchFamily="34" charset="0"/>
              </a:rPr>
              <a:t> </a:t>
            </a:r>
          </a:p>
        </p:txBody>
      </p:sp>
      <p:pic>
        <p:nvPicPr>
          <p:cNvPr id="4" name="Picture 2">
            <a:extLst>
              <a:ext uri="{FF2B5EF4-FFF2-40B4-BE49-F238E27FC236}">
                <a16:creationId xmlns:a16="http://schemas.microsoft.com/office/drawing/2014/main" id="{CA5BB235-EEC7-AC9F-4543-5E62C8B9F3F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861048"/>
            <a:ext cx="1933402" cy="19334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53213760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122" name="Group 15">
            <a:extLst>
              <a:ext uri="{FF2B5EF4-FFF2-40B4-BE49-F238E27FC236}">
                <a16:creationId xmlns:a16="http://schemas.microsoft.com/office/drawing/2014/main" id="{2E4601A3-AD47-44FB-8A37-57D47E75B647}"/>
              </a:ext>
            </a:extLst>
          </p:cNvPr>
          <p:cNvGrpSpPr>
            <a:grpSpLocks/>
          </p:cNvGrpSpPr>
          <p:nvPr/>
        </p:nvGrpSpPr>
        <p:grpSpPr bwMode="auto">
          <a:xfrm>
            <a:off x="0" y="0"/>
            <a:ext cx="9144000" cy="6858000"/>
            <a:chOff x="0" y="0"/>
            <a:chExt cx="5760" cy="4320"/>
          </a:xfrm>
        </p:grpSpPr>
        <p:sp>
          <p:nvSpPr>
            <p:cNvPr id="5125" name="Rectangle 8">
              <a:extLst>
                <a:ext uri="{FF2B5EF4-FFF2-40B4-BE49-F238E27FC236}">
                  <a16:creationId xmlns:a16="http://schemas.microsoft.com/office/drawing/2014/main" id="{C9592262-1E95-4D9B-B409-D83389047557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0" y="0"/>
              <a:ext cx="5760" cy="210"/>
            </a:xfrm>
            <a:prstGeom prst="rect">
              <a:avLst/>
            </a:prstGeom>
            <a:solidFill>
              <a:srgbClr val="004B8D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  <p:grpSp>
          <p:nvGrpSpPr>
            <p:cNvPr id="5126" name="Group 9">
              <a:extLst>
                <a:ext uri="{FF2B5EF4-FFF2-40B4-BE49-F238E27FC236}">
                  <a16:creationId xmlns:a16="http://schemas.microsoft.com/office/drawing/2014/main" id="{7CD7974B-6B6E-4ED7-827A-2DD57C4DFF99}"/>
                </a:ext>
              </a:extLst>
            </p:cNvPr>
            <p:cNvGrpSpPr>
              <a:grpSpLocks/>
            </p:cNvGrpSpPr>
            <p:nvPr/>
          </p:nvGrpSpPr>
          <p:grpSpPr bwMode="auto">
            <a:xfrm>
              <a:off x="0" y="4110"/>
              <a:ext cx="5760" cy="210"/>
              <a:chOff x="0" y="4110"/>
              <a:chExt cx="5760" cy="210"/>
            </a:xfrm>
          </p:grpSpPr>
          <p:sp>
            <p:nvSpPr>
              <p:cNvPr id="5128" name="Rectangle 10">
                <a:extLst>
                  <a:ext uri="{FF2B5EF4-FFF2-40B4-BE49-F238E27FC236}">
                    <a16:creationId xmlns:a16="http://schemas.microsoft.com/office/drawing/2014/main" id="{8889A322-7A4F-4993-9378-358D743CB04A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0" y="4110"/>
                <a:ext cx="5760" cy="210"/>
              </a:xfrm>
              <a:prstGeom prst="rect">
                <a:avLst/>
              </a:prstGeom>
              <a:solidFill>
                <a:srgbClr val="009390"/>
              </a:solidFill>
              <a:ln>
                <a:noFill/>
              </a:ln>
              <a:effectLst/>
              <a:extLs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 wrap="none" anchor="ctr"/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eaLnBrk="1" hangingPunct="1"/>
                <a:endParaRPr lang="en-US" altLang="en-US" dirty="0"/>
              </a:p>
            </p:txBody>
          </p:sp>
          <p:sp>
            <p:nvSpPr>
              <p:cNvPr id="5129" name="Text Box 11">
                <a:extLst>
                  <a:ext uri="{FF2B5EF4-FFF2-40B4-BE49-F238E27FC236}">
                    <a16:creationId xmlns:a16="http://schemas.microsoft.com/office/drawing/2014/main" id="{9B0AE831-8F4E-4681-86D2-493C5E26F22D}"/>
                  </a:ext>
                </a:extLst>
              </p:cNvPr>
              <p:cNvSpPr txBox="1">
                <a:spLocks noChangeArrowheads="1"/>
              </p:cNvSpPr>
              <p:nvPr/>
            </p:nvSpPr>
            <p:spPr bwMode="auto">
              <a:xfrm>
                <a:off x="0" y="4110"/>
                <a:ext cx="5760" cy="192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1pPr>
                <a:lvl2pPr marL="742950" indent="-28575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2pPr>
                <a:lvl3pPr marL="11430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3pPr>
                <a:lvl4pPr marL="16002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4pPr>
                <a:lvl5pPr marL="2057400" indent="-228600"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>
                    <a:solidFill>
                      <a:schemeClr val="tx1"/>
                    </a:solidFill>
                    <a:latin typeface="Arial" panose="020B0604020202020204" pitchFamily="34" charset="0"/>
                  </a:defRPr>
                </a:lvl9pPr>
              </a:lstStyle>
              <a:p>
                <a:pPr algn="r"/>
                <a:r>
                  <a:rPr lang="en-GB" altLang="en-GB" sz="1400" b="1" dirty="0">
                    <a:solidFill>
                      <a:schemeClr val="bg1"/>
                    </a:solidFill>
                  </a:rPr>
                  <a:t>www.bridgend.gov.uk</a:t>
                </a:r>
                <a:endParaRPr lang="en-GB" altLang="en-GB" sz="1400" dirty="0">
                  <a:solidFill>
                    <a:schemeClr val="bg1"/>
                  </a:solidFill>
                  <a:latin typeface="Times" panose="02020603050405020304" pitchFamily="18" charset="0"/>
                </a:endParaRPr>
              </a:p>
            </p:txBody>
          </p:sp>
        </p:grpSp>
        <p:sp>
          <p:nvSpPr>
            <p:cNvPr id="5127" name="Rectangle 14">
              <a:extLst>
                <a:ext uri="{FF2B5EF4-FFF2-40B4-BE49-F238E27FC236}">
                  <a16:creationId xmlns:a16="http://schemas.microsoft.com/office/drawing/2014/main" id="{225CE58D-2237-40D1-9852-BE7125E0F7FE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5148" y="3521"/>
              <a:ext cx="499" cy="544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  <a:extLs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</a:defRPr>
              </a:lvl9pPr>
            </a:lstStyle>
            <a:p>
              <a:pPr eaLnBrk="1" hangingPunct="1"/>
              <a:endParaRPr lang="en-US" altLang="en-US" dirty="0"/>
            </a:p>
          </p:txBody>
        </p:sp>
      </p:grpSp>
      <p:pic>
        <p:nvPicPr>
          <p:cNvPr id="3" name="Picture 2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21FF9224-2F4B-4CA4-9883-8D109FB03F74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94099"/>
          <a:stretch/>
        </p:blipFill>
        <p:spPr>
          <a:xfrm>
            <a:off x="0" y="0"/>
            <a:ext cx="9144000" cy="476672"/>
          </a:xfrm>
          <a:prstGeom prst="rect">
            <a:avLst/>
          </a:prstGeom>
        </p:spPr>
      </p:pic>
      <p:pic>
        <p:nvPicPr>
          <p:cNvPr id="5" name="Picture 4" descr="A screenshot of a cell phone&#10;&#10;Description generated with very high confidence">
            <a:extLst>
              <a:ext uri="{FF2B5EF4-FFF2-40B4-BE49-F238E27FC236}">
                <a16:creationId xmlns:a16="http://schemas.microsoft.com/office/drawing/2014/main" id="{6CBADCA3-FAE7-469E-856E-DE462085715B}"/>
              </a:ext>
            </a:extLst>
          </p:cNvPr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3599"/>
          <a:stretch/>
        </p:blipFill>
        <p:spPr>
          <a:xfrm>
            <a:off x="0" y="4869160"/>
            <a:ext cx="9144000" cy="1988840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DE7B075D-C7F4-4010-8267-1C68A0BBED58}"/>
              </a:ext>
            </a:extLst>
          </p:cNvPr>
          <p:cNvSpPr txBox="1"/>
          <p:nvPr/>
        </p:nvSpPr>
        <p:spPr>
          <a:xfrm>
            <a:off x="27628" y="6507748"/>
            <a:ext cx="9144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1600" b="1" dirty="0">
                <a:solidFill>
                  <a:schemeClr val="bg1"/>
                </a:solidFill>
              </a:rPr>
              <a:t>www.bridgend.gov.uk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EDA5C66-7606-4F24-8C7C-4AB1B710FA48}"/>
              </a:ext>
            </a:extLst>
          </p:cNvPr>
          <p:cNvSpPr txBox="1"/>
          <p:nvPr/>
        </p:nvSpPr>
        <p:spPr>
          <a:xfrm>
            <a:off x="53172" y="324977"/>
            <a:ext cx="8785101" cy="61555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GB" sz="2400" b="1" dirty="0"/>
          </a:p>
          <a:p>
            <a:pPr algn="ctr"/>
            <a:endParaRPr lang="en-GB" sz="400" b="1" dirty="0"/>
          </a:p>
          <a:p>
            <a:pPr algn="ctr"/>
            <a:endParaRPr lang="en-GB" sz="600" b="1" dirty="0"/>
          </a:p>
        </p:txBody>
      </p:sp>
      <p:sp>
        <p:nvSpPr>
          <p:cNvPr id="7" name="Subtitle 6">
            <a:extLst>
              <a:ext uri="{FF2B5EF4-FFF2-40B4-BE49-F238E27FC236}">
                <a16:creationId xmlns:a16="http://schemas.microsoft.com/office/drawing/2014/main" id="{95198789-C3F4-4F3A-A903-AC4E3F7515A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014" y="2579118"/>
            <a:ext cx="8201972" cy="511675"/>
          </a:xfrm>
        </p:spPr>
        <p:txBody>
          <a:bodyPr/>
          <a:lstStyle/>
          <a:p>
            <a:pPr marL="0" indent="0" algn="ctr" eaLnBrk="1" hangingPunct="1">
              <a:buNone/>
              <a:defRPr/>
            </a:pPr>
            <a:r>
              <a:rPr lang="en-GB" altLang="en-US" sz="4800" b="1" dirty="0">
                <a:solidFill>
                  <a:srgbClr val="004B8D"/>
                </a:solidFill>
              </a:rPr>
              <a:t>edsu@bridgend.gov.uk</a:t>
            </a:r>
            <a:endParaRPr lang="en-GB" sz="2800" dirty="0"/>
          </a:p>
        </p:txBody>
      </p:sp>
    </p:spTree>
    <p:extLst>
      <p:ext uri="{BB962C8B-B14F-4D97-AF65-F5344CB8AC3E}">
        <p14:creationId xmlns:p14="http://schemas.microsoft.com/office/powerpoint/2010/main" val="854084870"/>
      </p:ext>
    </p:extLst>
  </p:cSld>
  <p:clrMapOvr>
    <a:masterClrMapping/>
  </p:clrMapOvr>
</p:sld>
</file>

<file path=ppt/theme/theme1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248E85A649B554A8B10240186A3C3F3" ma:contentTypeVersion="13" ma:contentTypeDescription="Create a new document." ma:contentTypeScope="" ma:versionID="9682d263b768e85bd9f923908266ae56">
  <xsd:schema xmlns:xsd="http://www.w3.org/2001/XMLSchema" xmlns:xs="http://www.w3.org/2001/XMLSchema" xmlns:p="http://schemas.microsoft.com/office/2006/metadata/properties" xmlns:ns2="92951620-9511-41dd-9e42-3c8835387c7a" xmlns:ns3="aaa61253-7236-4b30-a398-5d7f64d994d2" targetNamespace="http://schemas.microsoft.com/office/2006/metadata/properties" ma:root="true" ma:fieldsID="f1fd8f0bc209111c7729e6a5c7630270" ns2:_="" ns3:_="">
    <xsd:import namespace="92951620-9511-41dd-9e42-3c8835387c7a"/>
    <xsd:import namespace="aaa61253-7236-4b30-a398-5d7f64d994d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LengthInSeconds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2951620-9511-41dd-9e42-3c8835387c7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1" nillable="true" ma:displayName="Location" ma:internalName="MediaServiceLocation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e8eb062c-d763-48f9-a1b1-826b13cffd46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7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LengthInSeconds" ma:index="18" nillable="true" ma:displayName="MediaLengthInSeconds" ma:hidden="true" ma:internalName="MediaLengthInSeconds" ma:readOnly="true">
      <xsd:simpleType>
        <xsd:restriction base="dms:Unknown"/>
      </xsd:simpleType>
    </xsd:element>
    <xsd:element name="MediaServiceObjectDetectorVersions" ma:index="19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aa61253-7236-4b30-a398-5d7f64d994d2" elementFormDefault="qualified">
    <xsd:import namespace="http://schemas.microsoft.com/office/2006/documentManagement/types"/>
    <xsd:import namespace="http://schemas.microsoft.com/office/infopath/2007/PartnerControls"/>
    <xsd:element name="TaxCatchAll" ma:index="16" nillable="true" ma:displayName="Taxonomy Catch All Column" ma:hidden="true" ma:list="{4bb64d18-e4ba-40c9-af52-6805e71c60a1}" ma:internalName="TaxCatchAll" ma:showField="CatchAllData" ma:web="aaa61253-7236-4b30-a398-5d7f64d994d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aaa61253-7236-4b30-a398-5d7f64d994d2" xsi:nil="true"/>
    <lcf76f155ced4ddcb4097134ff3c332f xmlns="92951620-9511-41dd-9e42-3c8835387c7a">
      <Terms xmlns="http://schemas.microsoft.com/office/infopath/2007/PartnerControls"/>
    </lcf76f155ced4ddcb4097134ff3c332f>
  </documentManagement>
</p:properties>
</file>

<file path=customXml/item3.xml><?xml version="1.0" encoding="utf-8"?>
<LongProperties xmlns="http://schemas.microsoft.com/office/2006/metadata/longProperties"/>
</file>

<file path=customXml/item4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BF289639-5373-4426-A16C-80355919D723}"/>
</file>

<file path=customXml/itemProps2.xml><?xml version="1.0" encoding="utf-8"?>
<ds:datastoreItem xmlns:ds="http://schemas.openxmlformats.org/officeDocument/2006/customXml" ds:itemID="{968F35B8-558E-4E59-AE12-285F2AE4AB05}">
  <ds:schemaRefs>
    <ds:schemaRef ds:uri="http://schemas.microsoft.com/sharepoint/v3"/>
    <ds:schemaRef ds:uri="http://schemas.microsoft.com/office/2006/documentManagement/types"/>
    <ds:schemaRef ds:uri="http://purl.org/dc/terms/"/>
    <ds:schemaRef ds:uri="http://schemas.openxmlformats.org/package/2006/metadata/core-properties"/>
    <ds:schemaRef ds:uri="http://purl.org/dc/dcmitype/"/>
    <ds:schemaRef ds:uri="2c7e8880-231a-4163-b0c7-ad2e3f412734"/>
    <ds:schemaRef ds:uri="http://purl.org/dc/elements/1.1/"/>
    <ds:schemaRef ds:uri="http://schemas.microsoft.com/office/2006/metadata/properties"/>
    <ds:schemaRef ds:uri="http://schemas.microsoft.com/office/infopath/2007/PartnerControls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5ECD18D-DEE9-4D7E-A97E-ACB7FBDD8FB1}">
  <ds:schemaRefs>
    <ds:schemaRef ds:uri="http://schemas.microsoft.com/office/2006/metadata/longProperties"/>
  </ds:schemaRefs>
</ds:datastoreItem>
</file>

<file path=customXml/itemProps4.xml><?xml version="1.0" encoding="utf-8"?>
<ds:datastoreItem xmlns:ds="http://schemas.openxmlformats.org/officeDocument/2006/customXml" ds:itemID="{97921FA9-1223-4356-8A81-68D33B8C423A}"/>
</file>

<file path=docProps/app.xml><?xml version="1.0" encoding="utf-8"?>
<Properties xmlns="http://schemas.openxmlformats.org/officeDocument/2006/extended-properties" xmlns:vt="http://schemas.openxmlformats.org/officeDocument/2006/docPropsVTypes">
  <TotalTime>22925</TotalTime>
  <Words>1823</Words>
  <Application>Microsoft Office PowerPoint</Application>
  <PresentationFormat>On-screen Show (4:3)</PresentationFormat>
  <Paragraphs>291</Paragraphs>
  <Slides>36</Slides>
  <Notes>36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40" baseType="lpstr">
      <vt:lpstr>Arial</vt:lpstr>
      <vt:lpstr>Calibri</vt:lpstr>
      <vt:lpstr>Times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Bridgend CBC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Blank PowerPoint template</dc:title>
  <dc:creator>powela3</dc:creator>
  <cp:lastModifiedBy>M Jones  (Bridgend County)</cp:lastModifiedBy>
  <cp:revision>1034</cp:revision>
  <dcterms:created xsi:type="dcterms:W3CDTF">2008-10-07T12:29:05Z</dcterms:created>
  <dcterms:modified xsi:type="dcterms:W3CDTF">2026-03-09T13:51:44Z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dlc_DocId">
    <vt:lpwstr>D5F2D4CPPYHU-23-400</vt:lpwstr>
  </property>
  <property fmtid="{D5CDD505-2E9C-101B-9397-08002B2CF9AE}" pid="3" name="_dlc_DocIdItemGuid">
    <vt:lpwstr>2e1bee3c-ef06-4905-8ab2-eec761316b66</vt:lpwstr>
  </property>
  <property fmtid="{D5CDD505-2E9C-101B-9397-08002B2CF9AE}" pid="4" name="_dlc_DocIdUrl">
    <vt:lpwstr>http://www.bridgenders.net/news/_layouts/DocIdRedir.aspx?ID=D5F2D4CPPYHU-23-400, D5F2D4CPPYHU-23-400</vt:lpwstr>
  </property>
  <property fmtid="{D5CDD505-2E9C-101B-9397-08002B2CF9AE}" pid="5" name="ContentTypeId">
    <vt:lpwstr>0x0101007248E85A649B554A8B10240186A3C3F3</vt:lpwstr>
  </property>
</Properties>
</file>