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5" r:id="rId4"/>
    <p:sldId id="266" r:id="rId5"/>
    <p:sldId id="271" r:id="rId6"/>
    <p:sldId id="272" r:id="rId7"/>
    <p:sldId id="267" r:id="rId8"/>
    <p:sldId id="268" r:id="rId9"/>
    <p:sldId id="269" r:id="rId10"/>
    <p:sldId id="270" r:id="rId11"/>
    <p:sldId id="25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19"/>
    <p:restoredTop sz="94658"/>
  </p:normalViewPr>
  <p:slideViewPr>
    <p:cSldViewPr snapToGrid="0" snapToObjects="1">
      <p:cViewPr varScale="1">
        <p:scale>
          <a:sx n="114" d="100"/>
          <a:sy n="114" d="100"/>
        </p:scale>
        <p:origin x="200" y="3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cwmfelinprimary.co.uk/" TargetMode="External"/><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tle.png"/>
          <p:cNvPicPr>
            <a:picLocks noChangeAspect="1"/>
          </p:cNvPicPr>
          <p:nvPr/>
        </p:nvPicPr>
        <p:blipFill>
          <a:blip r:embed="rId2"/>
          <a:stretch>
            <a:fillRect/>
          </a:stretch>
        </p:blipFill>
        <p:spPr>
          <a:xfrm>
            <a:off x="-92149" y="0"/>
            <a:ext cx="12376298" cy="7549116"/>
          </a:xfrm>
          <a:prstGeom prst="rect">
            <a:avLst/>
          </a:prstGeom>
        </p:spPr>
      </p:pic>
      <p:sp>
        <p:nvSpPr>
          <p:cNvPr id="3" name="TextBox 2"/>
          <p:cNvSpPr txBox="1"/>
          <p:nvPr/>
        </p:nvSpPr>
        <p:spPr>
          <a:xfrm>
            <a:off x="2168829" y="846774"/>
            <a:ext cx="7414083" cy="1938992"/>
          </a:xfrm>
          <a:prstGeom prst="rect">
            <a:avLst/>
          </a:prstGeom>
          <a:noFill/>
        </p:spPr>
        <p:txBody>
          <a:bodyPr wrap="square" anchor="ctr">
            <a:spAutoFit/>
          </a:bodyPr>
          <a:lstStyle/>
          <a:p>
            <a:pPr algn="ctr"/>
            <a:r>
              <a:rPr lang="en-US" sz="6000" dirty="0" err="1">
                <a:latin typeface="AkayaKanadaka" panose="02010502080401010103" pitchFamily="2" charset="77"/>
                <a:ea typeface="Handlee"/>
                <a:cs typeface="AkayaKanadaka" panose="02010502080401010103" pitchFamily="2" charset="77"/>
                <a:sym typeface="Handlee"/>
              </a:rPr>
              <a:t>Croeso</a:t>
            </a:r>
            <a:r>
              <a:rPr lang="en-US" sz="6000" dirty="0">
                <a:latin typeface="AkayaKanadaka" panose="02010502080401010103" pitchFamily="2" charset="77"/>
                <a:ea typeface="Handlee"/>
                <a:cs typeface="AkayaKanadaka" panose="02010502080401010103" pitchFamily="2" charset="77"/>
                <a:sym typeface="Handlee"/>
              </a:rPr>
              <a:t> </a:t>
            </a:r>
            <a:r>
              <a:rPr lang="en-US" sz="6000" dirty="0" err="1">
                <a:latin typeface="AkayaKanadaka" panose="02010502080401010103" pitchFamily="2" charset="77"/>
                <a:ea typeface="Handlee"/>
                <a:cs typeface="AkayaKanadaka" panose="02010502080401010103" pitchFamily="2" charset="77"/>
                <a:sym typeface="Handlee"/>
              </a:rPr>
              <a:t>i</a:t>
            </a:r>
            <a:r>
              <a:rPr lang="en-US" sz="6000" dirty="0">
                <a:latin typeface="AkayaKanadaka" panose="02010502080401010103" pitchFamily="2" charset="77"/>
                <a:ea typeface="Handlee"/>
                <a:cs typeface="AkayaKanadaka" panose="02010502080401010103" pitchFamily="2" charset="77"/>
                <a:sym typeface="Handlee"/>
              </a:rPr>
              <a:t> Ysgol </a:t>
            </a:r>
            <a:r>
              <a:rPr lang="en-US" sz="6000" dirty="0" err="1">
                <a:latin typeface="AkayaKanadaka" panose="02010502080401010103" pitchFamily="2" charset="77"/>
                <a:ea typeface="Handlee"/>
                <a:cs typeface="AkayaKanadaka" panose="02010502080401010103" pitchFamily="2" charset="77"/>
                <a:sym typeface="Handlee"/>
              </a:rPr>
              <a:t>Gynradd</a:t>
            </a:r>
            <a:r>
              <a:rPr lang="en-US" sz="6000" dirty="0">
                <a:latin typeface="AkayaKanadaka" panose="02010502080401010103" pitchFamily="2" charset="77"/>
                <a:ea typeface="Handlee"/>
                <a:cs typeface="AkayaKanadaka" panose="02010502080401010103" pitchFamily="2" charset="77"/>
                <a:sym typeface="Handlee"/>
              </a:rPr>
              <a:t> </a:t>
            </a:r>
            <a:r>
              <a:rPr sz="6000" dirty="0">
                <a:latin typeface="AkayaKanadaka" panose="02010502080401010103" pitchFamily="2" charset="77"/>
                <a:cs typeface="AkayaKanadaka" panose="02010502080401010103" pitchFamily="2" charset="77"/>
              </a:rPr>
              <a:t>C</a:t>
            </a:r>
            <a:r>
              <a:rPr lang="en-GB" sz="6000" dirty="0" err="1">
                <a:latin typeface="AkayaKanadaka" panose="02010502080401010103" pitchFamily="2" charset="77"/>
                <a:cs typeface="AkayaKanadaka" panose="02010502080401010103" pitchFamily="2" charset="77"/>
              </a:rPr>
              <a:t>wmfelin</a:t>
            </a:r>
            <a:endParaRPr sz="6000" dirty="0">
              <a:latin typeface="AkayaKanadaka" panose="02010502080401010103" pitchFamily="2" charset="77"/>
              <a:cs typeface="AkayaKanadaka" panose="02010502080401010103" pitchFamily="2" charset="77"/>
            </a:endParaRPr>
          </a:p>
        </p:txBody>
      </p:sp>
      <p:sp>
        <p:nvSpPr>
          <p:cNvPr id="4" name="TextBox 3"/>
          <p:cNvSpPr txBox="1"/>
          <p:nvPr/>
        </p:nvSpPr>
        <p:spPr>
          <a:xfrm>
            <a:off x="4736592" y="2427173"/>
            <a:ext cx="4846320" cy="430887"/>
          </a:xfrm>
          <a:prstGeom prst="rect">
            <a:avLst/>
          </a:prstGeom>
          <a:noFill/>
        </p:spPr>
        <p:txBody>
          <a:bodyPr wrap="square" anchor="ctr">
            <a:spAutoFit/>
          </a:bodyPr>
          <a:lstStyle/>
          <a:p>
            <a:pPr algn="l">
              <a:spcAft>
                <a:spcPts val="0"/>
              </a:spcAft>
            </a:pPr>
            <a:r>
              <a:rPr sz="2200" b="1" dirty="0">
                <a:solidFill>
                  <a:srgbClr val="073978"/>
                </a:solidFill>
                <a:latin typeface="Trebuchet MS"/>
              </a:rPr>
              <a:t> </a:t>
            </a:r>
          </a:p>
        </p:txBody>
      </p:sp>
      <p:sp>
        <p:nvSpPr>
          <p:cNvPr id="6" name="TextBox 5"/>
          <p:cNvSpPr txBox="1"/>
          <p:nvPr/>
        </p:nvSpPr>
        <p:spPr>
          <a:xfrm>
            <a:off x="3361270" y="3447874"/>
            <a:ext cx="5029200" cy="369332"/>
          </a:xfrm>
          <a:prstGeom prst="rect">
            <a:avLst/>
          </a:prstGeom>
          <a:noFill/>
        </p:spPr>
        <p:txBody>
          <a:bodyPr wrap="square" anchor="ctr">
            <a:spAutoFit/>
          </a:bodyPr>
          <a:lstStyle/>
          <a:p>
            <a:pPr algn="ctr">
              <a:spcAft>
                <a:spcPts val="0"/>
              </a:spcAft>
            </a:pPr>
            <a:r>
              <a:rPr lang="en-GB" dirty="0">
                <a:latin typeface="AkayaKanadaka" panose="02010502080401010103" pitchFamily="2" charset="77"/>
                <a:cs typeface="AkayaKanadaka" panose="02010502080401010103" pitchFamily="2" charset="77"/>
              </a:rPr>
              <a:t>Eager to Learn. Proud to Achieve</a:t>
            </a:r>
            <a:endParaRPr sz="1700" b="0" dirty="0">
              <a:solidFill>
                <a:srgbClr val="073978"/>
              </a:solidFill>
              <a:latin typeface="AkayaKanadaka" panose="02010502080401010103" pitchFamily="2" charset="77"/>
              <a:cs typeface="AkayaKanadaka" panose="02010502080401010103" pitchFamily="2" charset="77"/>
            </a:endParaRPr>
          </a:p>
        </p:txBody>
      </p:sp>
      <p:sp>
        <p:nvSpPr>
          <p:cNvPr id="7" name="TextBox 6"/>
          <p:cNvSpPr txBox="1"/>
          <p:nvPr/>
        </p:nvSpPr>
        <p:spPr>
          <a:xfrm>
            <a:off x="3361270" y="3868683"/>
            <a:ext cx="5029200" cy="353943"/>
          </a:xfrm>
          <a:prstGeom prst="rect">
            <a:avLst/>
          </a:prstGeom>
          <a:noFill/>
        </p:spPr>
        <p:txBody>
          <a:bodyPr wrap="square" anchor="ctr">
            <a:spAutoFit/>
          </a:bodyPr>
          <a:lstStyle/>
          <a:p>
            <a:pPr algn="ctr">
              <a:spcAft>
                <a:spcPts val="0"/>
              </a:spcAft>
            </a:pPr>
            <a:r>
              <a:rPr lang="en-GB" sz="1700" b="0" dirty="0" err="1">
                <a:solidFill>
                  <a:srgbClr val="2F9130"/>
                </a:solidFill>
                <a:latin typeface="AkayaKanadaka" panose="02010502080401010103" pitchFamily="2" charset="77"/>
                <a:cs typeface="AkayaKanadaka" panose="02010502080401010103" pitchFamily="2" charset="77"/>
              </a:rPr>
              <a:t>Awyddus</a:t>
            </a:r>
            <a:r>
              <a:rPr lang="en-GB" sz="1700" b="0" dirty="0">
                <a:solidFill>
                  <a:srgbClr val="2F9130"/>
                </a:solidFill>
                <a:latin typeface="AkayaKanadaka" panose="02010502080401010103" pitchFamily="2" charset="77"/>
                <a:cs typeface="AkayaKanadaka" panose="02010502080401010103" pitchFamily="2" charset="77"/>
              </a:rPr>
              <a:t> I </a:t>
            </a:r>
            <a:r>
              <a:rPr lang="en-GB" sz="1700" b="0" dirty="0" err="1">
                <a:solidFill>
                  <a:srgbClr val="2F9130"/>
                </a:solidFill>
                <a:latin typeface="AkayaKanadaka" panose="02010502080401010103" pitchFamily="2" charset="77"/>
                <a:cs typeface="AkayaKanadaka" panose="02010502080401010103" pitchFamily="2" charset="77"/>
              </a:rPr>
              <a:t>Ddysgu</a:t>
            </a:r>
            <a:r>
              <a:rPr lang="en-GB" sz="1700" b="0" dirty="0">
                <a:solidFill>
                  <a:srgbClr val="2F9130"/>
                </a:solidFill>
                <a:latin typeface="AkayaKanadaka" panose="02010502080401010103" pitchFamily="2" charset="77"/>
                <a:cs typeface="AkayaKanadaka" panose="02010502080401010103" pitchFamily="2" charset="77"/>
              </a:rPr>
              <a:t>. Balch I </a:t>
            </a:r>
            <a:r>
              <a:rPr lang="en-GB" sz="1700" b="0" dirty="0" err="1">
                <a:solidFill>
                  <a:srgbClr val="2F9130"/>
                </a:solidFill>
                <a:latin typeface="AkayaKanadaka" panose="02010502080401010103" pitchFamily="2" charset="77"/>
                <a:cs typeface="AkayaKanadaka" panose="02010502080401010103" pitchFamily="2" charset="77"/>
              </a:rPr>
              <a:t>Gyflawni</a:t>
            </a:r>
            <a:endParaRPr sz="1700" b="0" dirty="0">
              <a:solidFill>
                <a:srgbClr val="2F9130"/>
              </a:solidFill>
              <a:latin typeface="AkayaKanadaka" panose="02010502080401010103" pitchFamily="2" charset="77"/>
              <a:cs typeface="AkayaKanadaka" panose="02010502080401010103" pitchFamily="2" charset="77"/>
            </a:endParaRPr>
          </a:p>
        </p:txBody>
      </p:sp>
      <p:sp>
        <p:nvSpPr>
          <p:cNvPr id="8" name="TextBox 7">
            <a:extLst>
              <a:ext uri="{FF2B5EF4-FFF2-40B4-BE49-F238E27FC236}">
                <a16:creationId xmlns:a16="http://schemas.microsoft.com/office/drawing/2014/main" id="{AE4B562D-52F0-83FC-31F7-833435F13F1A}"/>
              </a:ext>
            </a:extLst>
          </p:cNvPr>
          <p:cNvSpPr txBox="1"/>
          <p:nvPr/>
        </p:nvSpPr>
        <p:spPr>
          <a:xfrm>
            <a:off x="2369997" y="4827829"/>
            <a:ext cx="7414083" cy="1015663"/>
          </a:xfrm>
          <a:prstGeom prst="rect">
            <a:avLst/>
          </a:prstGeom>
          <a:noFill/>
        </p:spPr>
        <p:txBody>
          <a:bodyPr wrap="square" anchor="ctr">
            <a:spAutoFit/>
          </a:bodyPr>
          <a:lstStyle/>
          <a:p>
            <a:pPr algn="ctr"/>
            <a:r>
              <a:rPr lang="en-GB" sz="6000" dirty="0">
                <a:latin typeface="AkayaKanadaka" panose="02010502080401010103" pitchFamily="2" charset="77"/>
                <a:ea typeface="Handlee"/>
                <a:cs typeface="AkayaKanadaka" panose="02010502080401010103" pitchFamily="2" charset="77"/>
                <a:sym typeface="Handlee"/>
              </a:rPr>
              <a:t>Meet</a:t>
            </a:r>
            <a:r>
              <a:rPr lang="en-GB" sz="6000" b="1" dirty="0">
                <a:latin typeface="Comic Sans MS" panose="030F0902030302020204" pitchFamily="66" charset="0"/>
                <a:ea typeface="Handlee"/>
                <a:cs typeface="Handlee"/>
                <a:sym typeface="Handlee"/>
              </a:rPr>
              <a:t> </a:t>
            </a:r>
            <a:r>
              <a:rPr lang="en-GB" sz="6000" dirty="0">
                <a:latin typeface="AkayaKanadaka" panose="02010502080401010103" pitchFamily="2" charset="77"/>
                <a:ea typeface="Handlee"/>
                <a:cs typeface="AkayaKanadaka" panose="02010502080401010103" pitchFamily="2" charset="77"/>
                <a:sym typeface="Handlee"/>
              </a:rPr>
              <a:t>the teacher</a:t>
            </a:r>
            <a:endParaRPr sz="6000" dirty="0">
              <a:latin typeface="AkayaKanadaka" panose="02010502080401010103" pitchFamily="2" charset="77"/>
              <a:cs typeface="AkayaKanadaka" panose="02010502080401010103" pitchFamily="2" charset="7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0340A-863D-EED7-F450-27E93D75467A}"/>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D0C1F063-6895-1F12-6A0F-377B95A8590F}"/>
              </a:ext>
            </a:extLst>
          </p:cNvPr>
          <p:cNvPicPr>
            <a:picLocks noChangeAspect="1"/>
          </p:cNvPicPr>
          <p:nvPr/>
        </p:nvPicPr>
        <p:blipFill>
          <a:blip r:embed="rId2"/>
          <a:stretch>
            <a:fillRect/>
          </a:stretch>
        </p:blipFill>
        <p:spPr>
          <a:xfrm>
            <a:off x="0" y="1"/>
            <a:ext cx="12525154" cy="7533298"/>
          </a:xfrm>
          <a:prstGeom prst="rect">
            <a:avLst/>
          </a:prstGeom>
        </p:spPr>
      </p:pic>
      <p:sp>
        <p:nvSpPr>
          <p:cNvPr id="2" name="TextBox 1">
            <a:extLst>
              <a:ext uri="{FF2B5EF4-FFF2-40B4-BE49-F238E27FC236}">
                <a16:creationId xmlns:a16="http://schemas.microsoft.com/office/drawing/2014/main" id="{F68E55EA-2448-0577-BBA7-BF0BD4F50F46}"/>
              </a:ext>
            </a:extLst>
          </p:cNvPr>
          <p:cNvSpPr txBox="1"/>
          <p:nvPr/>
        </p:nvSpPr>
        <p:spPr>
          <a:xfrm>
            <a:off x="19384" y="337649"/>
            <a:ext cx="7414083" cy="1015663"/>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Communication</a:t>
            </a:r>
            <a:endParaRPr lang="en-GB" sz="6000" b="1" dirty="0">
              <a:latin typeface="AkayaKanadaka" panose="02010502080401010103" pitchFamily="2" charset="77"/>
              <a:cs typeface="AkayaKanadaka" panose="02010502080401010103" pitchFamily="2" charset="77"/>
            </a:endParaRPr>
          </a:p>
        </p:txBody>
      </p:sp>
      <p:pic>
        <p:nvPicPr>
          <p:cNvPr id="4" name="Picture 3">
            <a:extLst>
              <a:ext uri="{FF2B5EF4-FFF2-40B4-BE49-F238E27FC236}">
                <a16:creationId xmlns:a16="http://schemas.microsoft.com/office/drawing/2014/main" id="{C75320AE-7AC5-3834-6FB7-DD87044BABA3}"/>
              </a:ext>
            </a:extLst>
          </p:cNvPr>
          <p:cNvPicPr>
            <a:picLocks noChangeAspect="1"/>
          </p:cNvPicPr>
          <p:nvPr/>
        </p:nvPicPr>
        <p:blipFill>
          <a:blip r:embed="rId3"/>
          <a:stretch>
            <a:fillRect/>
          </a:stretch>
        </p:blipFill>
        <p:spPr>
          <a:xfrm>
            <a:off x="618487" y="2368446"/>
            <a:ext cx="11288179" cy="3960664"/>
          </a:xfrm>
          <a:prstGeom prst="rect">
            <a:avLst/>
          </a:prstGeom>
        </p:spPr>
      </p:pic>
    </p:spTree>
    <p:extLst>
      <p:ext uri="{BB962C8B-B14F-4D97-AF65-F5344CB8AC3E}">
        <p14:creationId xmlns:p14="http://schemas.microsoft.com/office/powerpoint/2010/main" val="2622704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tored_bg_4.png"/>
          <p:cNvPicPr>
            <a:picLocks noChangeAspect="1"/>
          </p:cNvPicPr>
          <p:nvPr/>
        </p:nvPicPr>
        <p:blipFill>
          <a:blip r:embed="rId2"/>
          <a:stretch>
            <a:fillRect/>
          </a:stretch>
        </p:blipFill>
        <p:spPr>
          <a:xfrm>
            <a:off x="0" y="0"/>
            <a:ext cx="12191695" cy="7145079"/>
          </a:xfrm>
          <a:prstGeom prst="rect">
            <a:avLst/>
          </a:prstGeom>
        </p:spPr>
      </p:pic>
      <p:sp>
        <p:nvSpPr>
          <p:cNvPr id="3" name="TextBox 2"/>
          <p:cNvSpPr txBox="1"/>
          <p:nvPr/>
        </p:nvSpPr>
        <p:spPr>
          <a:xfrm>
            <a:off x="658367" y="369660"/>
            <a:ext cx="8655754" cy="769441"/>
          </a:xfrm>
          <a:prstGeom prst="rect">
            <a:avLst/>
          </a:prstGeom>
          <a:noFill/>
        </p:spPr>
        <p:txBody>
          <a:bodyPr wrap="square" anchor="ctr">
            <a:spAutoFit/>
          </a:bodyPr>
          <a:lstStyle/>
          <a:p>
            <a:r>
              <a:rPr lang="en-GB" sz="4400" dirty="0">
                <a:latin typeface="AkayaKanadaka" panose="02010502080401010103" pitchFamily="2" charset="77"/>
                <a:cs typeface="AkayaKanadaka" panose="02010502080401010103" pitchFamily="2" charset="77"/>
              </a:rPr>
              <a:t>School Website &amp; Policies</a:t>
            </a:r>
          </a:p>
        </p:txBody>
      </p:sp>
      <p:sp>
        <p:nvSpPr>
          <p:cNvPr id="4" name="TextBox 3"/>
          <p:cNvSpPr txBox="1"/>
          <p:nvPr/>
        </p:nvSpPr>
        <p:spPr>
          <a:xfrm>
            <a:off x="251092" y="889843"/>
            <a:ext cx="5955083" cy="5078313"/>
          </a:xfrm>
          <a:prstGeom prst="rect">
            <a:avLst/>
          </a:prstGeom>
          <a:noFill/>
        </p:spPr>
        <p:txBody>
          <a:bodyPr wrap="square" anchor="ctr">
            <a:spAutoFit/>
          </a:bodyPr>
          <a:lstStyle/>
          <a:p>
            <a:r>
              <a:rPr lang="en-GB" dirty="0">
                <a:latin typeface="AkayaKanadaka" panose="02010502080401010103" pitchFamily="2" charset="77"/>
                <a:cs typeface="AkayaKanadaka" panose="02010502080401010103" pitchFamily="2" charset="77"/>
              </a:rPr>
              <a:t>All key school policies and documents are available on our school website. </a:t>
            </a:r>
          </a:p>
          <a:p>
            <a:r>
              <a:rPr lang="en-GB" dirty="0">
                <a:latin typeface="AkayaKanadaka" panose="02010502080401010103" pitchFamily="2" charset="77"/>
                <a:cs typeface="AkayaKanadaka" panose="02010502080401010103" pitchFamily="2" charset="77"/>
              </a:rPr>
              <a:t>We encourage all parents and carers to familiarise themselves with these important resources.</a:t>
            </a:r>
          </a:p>
          <a:p>
            <a:endParaRPr lang="en-GB" dirty="0">
              <a:latin typeface="AkayaKanadaka" panose="02010502080401010103" pitchFamily="2" charset="77"/>
              <a:cs typeface="AkayaKanadaka" panose="02010502080401010103" pitchFamily="2" charset="77"/>
            </a:endParaRPr>
          </a:p>
          <a:p>
            <a:r>
              <a:rPr lang="en-GB" dirty="0">
                <a:latin typeface="AkayaKanadaka" panose="02010502080401010103" pitchFamily="2" charset="77"/>
                <a:cs typeface="AkayaKanadaka" panose="02010502080401010103" pitchFamily="2" charset="77"/>
              </a:rPr>
              <a:t>Website: </a:t>
            </a:r>
            <a:r>
              <a:rPr lang="en-GB" dirty="0">
                <a:latin typeface="AkayaKanadaka" panose="02010502080401010103" pitchFamily="2" charset="77"/>
                <a:cs typeface="AkayaKanadaka" panose="02010502080401010103" pitchFamily="2" charset="77"/>
                <a:hlinkClick r:id="rId3"/>
              </a:rPr>
              <a:t>www.cwmfelinprimary.co.uk</a:t>
            </a:r>
            <a:endParaRPr lang="en-GB" dirty="0">
              <a:latin typeface="AkayaKanadaka" panose="02010502080401010103" pitchFamily="2" charset="77"/>
              <a:cs typeface="AkayaKanadaka" panose="02010502080401010103" pitchFamily="2" charset="77"/>
            </a:endParaRPr>
          </a:p>
          <a:p>
            <a:endParaRPr lang="en-GB" dirty="0">
              <a:latin typeface="AkayaKanadaka" panose="02010502080401010103" pitchFamily="2" charset="77"/>
              <a:cs typeface="AkayaKanadaka" panose="02010502080401010103" pitchFamily="2" charset="77"/>
            </a:endParaRPr>
          </a:p>
          <a:p>
            <a:r>
              <a:rPr lang="en-GB" dirty="0">
                <a:latin typeface="AkayaKanadaka" panose="02010502080401010103" pitchFamily="2" charset="77"/>
                <a:cs typeface="AkayaKanadaka" panose="02010502080401010103" pitchFamily="2" charset="77"/>
              </a:rPr>
              <a:t>Key policies available online:</a:t>
            </a:r>
          </a:p>
          <a:p>
            <a:r>
              <a:rPr lang="en-GB" dirty="0">
                <a:latin typeface="AkayaKanadaka" panose="02010502080401010103" pitchFamily="2" charset="77"/>
                <a:cs typeface="AkayaKanadaka" panose="02010502080401010103" pitchFamily="2" charset="77"/>
              </a:rPr>
              <a:t>• Admissions Policy</a:t>
            </a:r>
          </a:p>
          <a:p>
            <a:r>
              <a:rPr lang="en-GB" dirty="0">
                <a:latin typeface="AkayaKanadaka" panose="02010502080401010103" pitchFamily="2" charset="77"/>
                <a:cs typeface="AkayaKanadaka" panose="02010502080401010103" pitchFamily="2" charset="77"/>
              </a:rPr>
              <a:t>• Safeguarding &amp; Child Protection Policy</a:t>
            </a:r>
          </a:p>
          <a:p>
            <a:r>
              <a:rPr lang="en-GB" dirty="0">
                <a:latin typeface="AkayaKanadaka" panose="02010502080401010103" pitchFamily="2" charset="77"/>
                <a:cs typeface="AkayaKanadaka" panose="02010502080401010103" pitchFamily="2" charset="77"/>
              </a:rPr>
              <a:t>• Behaviour &amp; Wellbeing Policy</a:t>
            </a:r>
          </a:p>
          <a:p>
            <a:r>
              <a:rPr lang="en-GB" dirty="0">
                <a:latin typeface="AkayaKanadaka" panose="02010502080401010103" pitchFamily="2" charset="77"/>
                <a:cs typeface="AkayaKanadaka" panose="02010502080401010103" pitchFamily="2" charset="77"/>
              </a:rPr>
              <a:t>• Healthy Schools Policy</a:t>
            </a:r>
          </a:p>
          <a:p>
            <a:r>
              <a:rPr lang="en-GB" dirty="0">
                <a:latin typeface="AkayaKanadaka" panose="02010502080401010103" pitchFamily="2" charset="77"/>
                <a:cs typeface="AkayaKanadaka" panose="02010502080401010103" pitchFamily="2" charset="77"/>
              </a:rPr>
              <a:t>• Attendance Policy</a:t>
            </a:r>
          </a:p>
          <a:p>
            <a:r>
              <a:rPr lang="en-GB" dirty="0">
                <a:latin typeface="AkayaKanadaka" panose="02010502080401010103" pitchFamily="2" charset="77"/>
                <a:cs typeface="AkayaKanadaka" panose="02010502080401010103" pitchFamily="2" charset="77"/>
              </a:rPr>
              <a:t>• SEND Information Report</a:t>
            </a:r>
          </a:p>
          <a:p>
            <a:endParaRPr lang="en-GB" dirty="0">
              <a:latin typeface="AkayaKanadaka" panose="02010502080401010103" pitchFamily="2" charset="77"/>
              <a:cs typeface="AkayaKanadaka" panose="02010502080401010103" pitchFamily="2" charset="77"/>
            </a:endParaRPr>
          </a:p>
          <a:p>
            <a:r>
              <a:rPr lang="en-GB" dirty="0">
                <a:latin typeface="AkayaKanadaka" panose="02010502080401010103" pitchFamily="2" charset="77"/>
                <a:cs typeface="AkayaKanadaka" panose="02010502080401010103" pitchFamily="2" charset="77"/>
              </a:rPr>
              <a:t>If you have any difficulty accessing documents, please speak to the school office and we will be happy to provide a printed copy.</a:t>
            </a:r>
          </a:p>
        </p:txBody>
      </p:sp>
      <p:sp>
        <p:nvSpPr>
          <p:cNvPr id="6" name="Freeform 9">
            <a:extLst>
              <a:ext uri="{FF2B5EF4-FFF2-40B4-BE49-F238E27FC236}">
                <a16:creationId xmlns:a16="http://schemas.microsoft.com/office/drawing/2014/main" id="{485531F8-3E17-2792-583D-87EED51F4270}"/>
              </a:ext>
            </a:extLst>
          </p:cNvPr>
          <p:cNvSpPr/>
          <p:nvPr/>
        </p:nvSpPr>
        <p:spPr>
          <a:xfrm>
            <a:off x="6283842" y="1659284"/>
            <a:ext cx="5657066" cy="4308872"/>
          </a:xfrm>
          <a:custGeom>
            <a:avLst/>
            <a:gdLst/>
            <a:ahLst/>
            <a:cxnLst/>
            <a:rect l="l" t="t" r="r" b="b"/>
            <a:pathLst>
              <a:path w="9538391" h="6687531">
                <a:moveTo>
                  <a:pt x="0" y="0"/>
                </a:moveTo>
                <a:lnTo>
                  <a:pt x="9538391" y="0"/>
                </a:lnTo>
                <a:lnTo>
                  <a:pt x="9538391" y="6687532"/>
                </a:lnTo>
                <a:lnTo>
                  <a:pt x="0" y="6687532"/>
                </a:lnTo>
                <a:lnTo>
                  <a:pt x="0" y="0"/>
                </a:lnTo>
                <a:close/>
              </a:path>
            </a:pathLst>
          </a:custGeom>
          <a:blipFill>
            <a:blip r:embed="rId4"/>
            <a:stretch>
              <a:fillRect/>
            </a:stretch>
          </a:blipFill>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tored_bg_2.png"/>
          <p:cNvPicPr>
            <a:picLocks noChangeAspect="1"/>
          </p:cNvPicPr>
          <p:nvPr/>
        </p:nvPicPr>
        <p:blipFill>
          <a:blip r:embed="rId2"/>
          <a:stretch>
            <a:fillRect/>
          </a:stretch>
        </p:blipFill>
        <p:spPr>
          <a:xfrm>
            <a:off x="0" y="217715"/>
            <a:ext cx="12525154" cy="7195649"/>
          </a:xfrm>
          <a:prstGeom prst="rect">
            <a:avLst/>
          </a:prstGeom>
        </p:spPr>
      </p:pic>
      <p:sp>
        <p:nvSpPr>
          <p:cNvPr id="2" name="TextBox 1">
            <a:extLst>
              <a:ext uri="{FF2B5EF4-FFF2-40B4-BE49-F238E27FC236}">
                <a16:creationId xmlns:a16="http://schemas.microsoft.com/office/drawing/2014/main" id="{2EC94573-4453-4008-29C1-492F344F267F}"/>
              </a:ext>
            </a:extLst>
          </p:cNvPr>
          <p:cNvSpPr txBox="1"/>
          <p:nvPr/>
        </p:nvSpPr>
        <p:spPr>
          <a:xfrm>
            <a:off x="19384" y="337649"/>
            <a:ext cx="7414083" cy="1015663"/>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Meet the team</a:t>
            </a:r>
            <a:endParaRPr sz="6000" b="1" dirty="0">
              <a:latin typeface="AkayaKanadaka" panose="02010502080401010103" pitchFamily="2" charset="77"/>
              <a:cs typeface="AkayaKanadaka" panose="02010502080401010103" pitchFamily="2" charset="77"/>
            </a:endParaRPr>
          </a:p>
        </p:txBody>
      </p:sp>
      <p:sp>
        <p:nvSpPr>
          <p:cNvPr id="7" name="TextBox 6">
            <a:extLst>
              <a:ext uri="{FF2B5EF4-FFF2-40B4-BE49-F238E27FC236}">
                <a16:creationId xmlns:a16="http://schemas.microsoft.com/office/drawing/2014/main" id="{17D49E7B-5726-9FFA-9BB5-DF99D6B443C3}"/>
              </a:ext>
            </a:extLst>
          </p:cNvPr>
          <p:cNvSpPr txBox="1"/>
          <p:nvPr/>
        </p:nvSpPr>
        <p:spPr>
          <a:xfrm>
            <a:off x="535216" y="4950279"/>
            <a:ext cx="2933816"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Class Teacher –</a:t>
            </a:r>
            <a:r>
              <a:rPr lang="en-US" dirty="0" err="1">
                <a:latin typeface="AkayaKanadaka" panose="02010502080401010103" pitchFamily="2" charset="77"/>
                <a:cs typeface="AkayaKanadaka" panose="02010502080401010103" pitchFamily="2" charset="77"/>
              </a:rPr>
              <a:t>Mrs</a:t>
            </a:r>
            <a:r>
              <a:rPr lang="en-US" dirty="0">
                <a:latin typeface="AkayaKanadaka" panose="02010502080401010103" pitchFamily="2" charset="77"/>
                <a:cs typeface="AkayaKanadaka" panose="02010502080401010103" pitchFamily="2" charset="77"/>
              </a:rPr>
              <a:t> A. Morris</a:t>
            </a:r>
          </a:p>
        </p:txBody>
      </p:sp>
      <p:sp>
        <p:nvSpPr>
          <p:cNvPr id="9" name="TextBox 8">
            <a:extLst>
              <a:ext uri="{FF2B5EF4-FFF2-40B4-BE49-F238E27FC236}">
                <a16:creationId xmlns:a16="http://schemas.microsoft.com/office/drawing/2014/main" id="{1B48E17F-599C-439C-3104-03067389412A}"/>
              </a:ext>
            </a:extLst>
          </p:cNvPr>
          <p:cNvSpPr txBox="1"/>
          <p:nvPr/>
        </p:nvSpPr>
        <p:spPr>
          <a:xfrm>
            <a:off x="4706819" y="4947558"/>
            <a:ext cx="1919115"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LSO– </a:t>
            </a:r>
            <a:r>
              <a:rPr lang="en-US" dirty="0" err="1">
                <a:latin typeface="AkayaKanadaka" panose="02010502080401010103" pitchFamily="2" charset="77"/>
                <a:cs typeface="AkayaKanadaka" panose="02010502080401010103" pitchFamily="2" charset="77"/>
              </a:rPr>
              <a:t>Mrs</a:t>
            </a:r>
            <a:r>
              <a:rPr lang="en-US" dirty="0">
                <a:latin typeface="AkayaKanadaka" panose="02010502080401010103" pitchFamily="2" charset="77"/>
                <a:cs typeface="AkayaKanadaka" panose="02010502080401010103" pitchFamily="2" charset="77"/>
              </a:rPr>
              <a:t> L. Sykes</a:t>
            </a:r>
          </a:p>
        </p:txBody>
      </p:sp>
      <p:pic>
        <p:nvPicPr>
          <p:cNvPr id="4" name="Picture 3">
            <a:extLst>
              <a:ext uri="{FF2B5EF4-FFF2-40B4-BE49-F238E27FC236}">
                <a16:creationId xmlns:a16="http://schemas.microsoft.com/office/drawing/2014/main" id="{8BF90F7A-C5AD-B832-75B3-E5DB9EC20C06}"/>
              </a:ext>
            </a:extLst>
          </p:cNvPr>
          <p:cNvPicPr>
            <a:picLocks noChangeAspect="1"/>
          </p:cNvPicPr>
          <p:nvPr/>
        </p:nvPicPr>
        <p:blipFill>
          <a:blip r:embed="rId3"/>
          <a:srcRect l="15852" t="10609" r="13194" b="3983"/>
          <a:stretch>
            <a:fillRect/>
          </a:stretch>
        </p:blipFill>
        <p:spPr>
          <a:xfrm>
            <a:off x="1021253" y="2066615"/>
            <a:ext cx="2214863" cy="2539693"/>
          </a:xfrm>
          <a:prstGeom prst="rect">
            <a:avLst/>
          </a:prstGeom>
        </p:spPr>
      </p:pic>
      <p:sp>
        <p:nvSpPr>
          <p:cNvPr id="10" name="Freeform 18">
            <a:extLst>
              <a:ext uri="{FF2B5EF4-FFF2-40B4-BE49-F238E27FC236}">
                <a16:creationId xmlns:a16="http://schemas.microsoft.com/office/drawing/2014/main" id="{273743FA-30DA-E301-ECF6-E3C2A00BCCBD}"/>
              </a:ext>
            </a:extLst>
          </p:cNvPr>
          <p:cNvSpPr/>
          <p:nvPr/>
        </p:nvSpPr>
        <p:spPr>
          <a:xfrm>
            <a:off x="7903798" y="2018017"/>
            <a:ext cx="2018287" cy="2636887"/>
          </a:xfrm>
          <a:custGeom>
            <a:avLst/>
            <a:gdLst/>
            <a:ahLst/>
            <a:cxnLst/>
            <a:rect l="l" t="t" r="r" b="b"/>
            <a:pathLst>
              <a:path w="1569326" h="2295625">
                <a:moveTo>
                  <a:pt x="0" y="0"/>
                </a:moveTo>
                <a:lnTo>
                  <a:pt x="1569326" y="0"/>
                </a:lnTo>
                <a:lnTo>
                  <a:pt x="1569326" y="2295625"/>
                </a:lnTo>
                <a:lnTo>
                  <a:pt x="0" y="2295625"/>
                </a:lnTo>
                <a:lnTo>
                  <a:pt x="0" y="0"/>
                </a:lnTo>
                <a:close/>
              </a:path>
            </a:pathLst>
          </a:custGeom>
          <a:blipFill>
            <a:blip r:embed="rId4"/>
            <a:stretch>
              <a:fillRect/>
            </a:stretch>
          </a:blipFill>
        </p:spPr>
        <p:txBody>
          <a:bodyPr/>
          <a:lstStyle/>
          <a:p>
            <a:endParaRPr lang="en-US"/>
          </a:p>
        </p:txBody>
      </p:sp>
      <p:sp>
        <p:nvSpPr>
          <p:cNvPr id="11" name="Freeform 16">
            <a:extLst>
              <a:ext uri="{FF2B5EF4-FFF2-40B4-BE49-F238E27FC236}">
                <a16:creationId xmlns:a16="http://schemas.microsoft.com/office/drawing/2014/main" id="{6616751F-0EB1-CCBE-9FA5-D77ADC166D0D}"/>
              </a:ext>
            </a:extLst>
          </p:cNvPr>
          <p:cNvSpPr/>
          <p:nvPr/>
        </p:nvSpPr>
        <p:spPr>
          <a:xfrm>
            <a:off x="4706819" y="2066616"/>
            <a:ext cx="2214863" cy="2636887"/>
          </a:xfrm>
          <a:custGeom>
            <a:avLst/>
            <a:gdLst/>
            <a:ahLst/>
            <a:cxnLst/>
            <a:rect l="l" t="t" r="r" b="b"/>
            <a:pathLst>
              <a:path w="2022089" h="2239655">
                <a:moveTo>
                  <a:pt x="0" y="0"/>
                </a:moveTo>
                <a:lnTo>
                  <a:pt x="2022089" y="0"/>
                </a:lnTo>
                <a:lnTo>
                  <a:pt x="2022089" y="2239655"/>
                </a:lnTo>
                <a:lnTo>
                  <a:pt x="0" y="2239655"/>
                </a:lnTo>
                <a:lnTo>
                  <a:pt x="0" y="0"/>
                </a:lnTo>
                <a:close/>
              </a:path>
            </a:pathLst>
          </a:custGeom>
          <a:blipFill>
            <a:blip r:embed="rId5"/>
            <a:stretch>
              <a:fillRect/>
            </a:stretch>
          </a:blipFill>
        </p:spPr>
        <p:txBody>
          <a:bodyPr/>
          <a:lstStyle/>
          <a:p>
            <a:endParaRPr lang="en-US"/>
          </a:p>
        </p:txBody>
      </p:sp>
      <p:sp>
        <p:nvSpPr>
          <p:cNvPr id="12" name="TextBox 11">
            <a:extLst>
              <a:ext uri="{FF2B5EF4-FFF2-40B4-BE49-F238E27FC236}">
                <a16:creationId xmlns:a16="http://schemas.microsoft.com/office/drawing/2014/main" id="{CF803A9C-A4DF-8EEC-45D5-C0808DF8606C}"/>
              </a:ext>
            </a:extLst>
          </p:cNvPr>
          <p:cNvSpPr txBox="1"/>
          <p:nvPr/>
        </p:nvSpPr>
        <p:spPr>
          <a:xfrm>
            <a:off x="7903798" y="4887687"/>
            <a:ext cx="2191626"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LSO– Miss J. Walters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8B1D6-E994-0307-875A-DCA5E82FF109}"/>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0F51E123-662E-9698-A522-D241161F0B0B}"/>
              </a:ext>
            </a:extLst>
          </p:cNvPr>
          <p:cNvPicPr>
            <a:picLocks noChangeAspect="1"/>
          </p:cNvPicPr>
          <p:nvPr/>
        </p:nvPicPr>
        <p:blipFill>
          <a:blip r:embed="rId2"/>
          <a:stretch>
            <a:fillRect/>
          </a:stretch>
        </p:blipFill>
        <p:spPr>
          <a:xfrm>
            <a:off x="3535065" y="111991"/>
            <a:ext cx="12624391" cy="7303272"/>
          </a:xfrm>
          <a:prstGeom prst="rect">
            <a:avLst/>
          </a:prstGeom>
        </p:spPr>
      </p:pic>
      <p:sp>
        <p:nvSpPr>
          <p:cNvPr id="2" name="TextBox 1">
            <a:extLst>
              <a:ext uri="{FF2B5EF4-FFF2-40B4-BE49-F238E27FC236}">
                <a16:creationId xmlns:a16="http://schemas.microsoft.com/office/drawing/2014/main" id="{B5AE5B5D-1127-AC95-DD89-47F626A4618B}"/>
              </a:ext>
            </a:extLst>
          </p:cNvPr>
          <p:cNvSpPr txBox="1"/>
          <p:nvPr/>
        </p:nvSpPr>
        <p:spPr>
          <a:xfrm>
            <a:off x="19384" y="337649"/>
            <a:ext cx="7414083" cy="1015663"/>
          </a:xfrm>
          <a:prstGeom prst="rect">
            <a:avLst/>
          </a:prstGeom>
          <a:noFill/>
        </p:spPr>
        <p:txBody>
          <a:bodyPr wrap="square" anchor="ctr">
            <a:spAutoFit/>
          </a:bodyPr>
          <a:lstStyle/>
          <a:p>
            <a:pPr algn="ctr"/>
            <a:r>
              <a:rPr lang="en-GB" sz="6000" dirty="0">
                <a:latin typeface="AkayaKanadaka" panose="02010502080401010103" pitchFamily="2" charset="77"/>
                <a:ea typeface="Handlee"/>
                <a:cs typeface="AkayaKanadaka" panose="02010502080401010103" pitchFamily="2" charset="77"/>
                <a:sym typeface="Handlee"/>
              </a:rPr>
              <a:t>Uniform Expectations</a:t>
            </a:r>
            <a:endParaRPr sz="6000" dirty="0">
              <a:latin typeface="AkayaKanadaka" panose="02010502080401010103" pitchFamily="2" charset="77"/>
              <a:cs typeface="AkayaKanadaka" panose="02010502080401010103" pitchFamily="2" charset="77"/>
            </a:endParaRPr>
          </a:p>
        </p:txBody>
      </p:sp>
      <p:sp>
        <p:nvSpPr>
          <p:cNvPr id="7" name="TextBox 6">
            <a:extLst>
              <a:ext uri="{FF2B5EF4-FFF2-40B4-BE49-F238E27FC236}">
                <a16:creationId xmlns:a16="http://schemas.microsoft.com/office/drawing/2014/main" id="{EE3678D2-67E7-6E43-58ED-6153A5D9EF3F}"/>
              </a:ext>
            </a:extLst>
          </p:cNvPr>
          <p:cNvSpPr txBox="1"/>
          <p:nvPr/>
        </p:nvSpPr>
        <p:spPr>
          <a:xfrm>
            <a:off x="553136" y="4312906"/>
            <a:ext cx="2359941"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White or Red Polo Shirt</a:t>
            </a:r>
          </a:p>
        </p:txBody>
      </p:sp>
      <p:sp>
        <p:nvSpPr>
          <p:cNvPr id="9" name="TextBox 8">
            <a:extLst>
              <a:ext uri="{FF2B5EF4-FFF2-40B4-BE49-F238E27FC236}">
                <a16:creationId xmlns:a16="http://schemas.microsoft.com/office/drawing/2014/main" id="{ACF448E1-4F1B-0C2E-94DE-997D4464CB8A}"/>
              </a:ext>
            </a:extLst>
          </p:cNvPr>
          <p:cNvSpPr txBox="1"/>
          <p:nvPr/>
        </p:nvSpPr>
        <p:spPr>
          <a:xfrm>
            <a:off x="4189920" y="4231758"/>
            <a:ext cx="2999539"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Red school jumper or cardigan</a:t>
            </a:r>
          </a:p>
        </p:txBody>
      </p:sp>
      <p:pic>
        <p:nvPicPr>
          <p:cNvPr id="3" name="Picture 2" descr="Cwmfelin Primary School uniform Available for purchase in store or online 📞 01656 654012 📍 Penybont Court, Ogmore Terrace, Bridgend CF31 1SU 💻https://www.euroschools.co.uk/Primary-Schools-Bridgend/Cwmfelin-Primary">
            <a:extLst>
              <a:ext uri="{FF2B5EF4-FFF2-40B4-BE49-F238E27FC236}">
                <a16:creationId xmlns:a16="http://schemas.microsoft.com/office/drawing/2014/main" id="{A6B8D3E7-6472-18DC-2ACC-637146455414}"/>
              </a:ext>
            </a:extLst>
          </p:cNvPr>
          <p:cNvPicPr>
            <a:picLocks noChangeAspect="1"/>
          </p:cNvPicPr>
          <p:nvPr/>
        </p:nvPicPr>
        <p:blipFill>
          <a:blip r:embed="rId3"/>
          <a:stretch>
            <a:fillRect/>
          </a:stretch>
        </p:blipFill>
        <p:spPr>
          <a:xfrm>
            <a:off x="317057" y="1252721"/>
            <a:ext cx="2832100" cy="2832100"/>
          </a:xfrm>
          <a:prstGeom prst="rect">
            <a:avLst/>
          </a:prstGeom>
        </p:spPr>
      </p:pic>
      <p:pic>
        <p:nvPicPr>
          <p:cNvPr id="4" name="Picture 3" descr="CSET Jersey Cardigan - Red: V-neck button-up with ribbed cuffs, hem, and ABCD crest; designed for durability and school compliance.">
            <a:extLst>
              <a:ext uri="{FF2B5EF4-FFF2-40B4-BE49-F238E27FC236}">
                <a16:creationId xmlns:a16="http://schemas.microsoft.com/office/drawing/2014/main" id="{9FCD4439-752E-B78C-565C-A06298121E98}"/>
              </a:ext>
            </a:extLst>
          </p:cNvPr>
          <p:cNvPicPr>
            <a:picLocks noChangeAspect="1"/>
          </p:cNvPicPr>
          <p:nvPr/>
        </p:nvPicPr>
        <p:blipFill>
          <a:blip r:embed="rId4"/>
          <a:srcRect l="9313" r="10438"/>
          <a:stretch>
            <a:fillRect/>
          </a:stretch>
        </p:blipFill>
        <p:spPr>
          <a:xfrm>
            <a:off x="3782257" y="1287068"/>
            <a:ext cx="1907433" cy="2832099"/>
          </a:xfrm>
          <a:prstGeom prst="rect">
            <a:avLst/>
          </a:prstGeom>
        </p:spPr>
      </p:pic>
      <p:pic>
        <p:nvPicPr>
          <p:cNvPr id="10" name="Picture 9" descr="V-Neck Pullover - Red featuring a logo, classic raglan sleeves, and a white label, crafted from a 50% cotton, 50% acrylic blend for lasting softness.">
            <a:extLst>
              <a:ext uri="{FF2B5EF4-FFF2-40B4-BE49-F238E27FC236}">
                <a16:creationId xmlns:a16="http://schemas.microsoft.com/office/drawing/2014/main" id="{37EEC6A4-E011-DD30-4E44-B2CEC2B54FDD}"/>
              </a:ext>
            </a:extLst>
          </p:cNvPr>
          <p:cNvPicPr>
            <a:picLocks noChangeAspect="1"/>
          </p:cNvPicPr>
          <p:nvPr/>
        </p:nvPicPr>
        <p:blipFill>
          <a:blip r:embed="rId5"/>
          <a:srcRect l="13133" r="15211" b="4198"/>
          <a:stretch>
            <a:fillRect/>
          </a:stretch>
        </p:blipFill>
        <p:spPr>
          <a:xfrm>
            <a:off x="5689690" y="1296209"/>
            <a:ext cx="1907433" cy="2822957"/>
          </a:xfrm>
          <a:prstGeom prst="rect">
            <a:avLst/>
          </a:prstGeom>
        </p:spPr>
      </p:pic>
      <p:pic>
        <p:nvPicPr>
          <p:cNvPr id="11" name="Google Shape;273;g36a7c9ff50e_0_52" title="boys-karl-school-trousers-grey-p1011-2532_image.png">
            <a:extLst>
              <a:ext uri="{FF2B5EF4-FFF2-40B4-BE49-F238E27FC236}">
                <a16:creationId xmlns:a16="http://schemas.microsoft.com/office/drawing/2014/main" id="{50677F04-FEBC-98FD-B1BA-5F289E7A3DA1}"/>
              </a:ext>
            </a:extLst>
          </p:cNvPr>
          <p:cNvPicPr preferRelativeResize="0"/>
          <p:nvPr/>
        </p:nvPicPr>
        <p:blipFill>
          <a:blip r:embed="rId6">
            <a:alphaModFix/>
          </a:blip>
          <a:stretch>
            <a:fillRect/>
          </a:stretch>
        </p:blipFill>
        <p:spPr>
          <a:xfrm>
            <a:off x="8066567" y="1353312"/>
            <a:ext cx="2038702" cy="2911544"/>
          </a:xfrm>
          <a:prstGeom prst="rect">
            <a:avLst/>
          </a:prstGeom>
          <a:noFill/>
          <a:ln>
            <a:noFill/>
          </a:ln>
        </p:spPr>
      </p:pic>
      <p:pic>
        <p:nvPicPr>
          <p:cNvPr id="12" name="Google Shape;280;g36a7c9ff50e_0_52" title="BANNERCHARLESTONGREY.png">
            <a:extLst>
              <a:ext uri="{FF2B5EF4-FFF2-40B4-BE49-F238E27FC236}">
                <a16:creationId xmlns:a16="http://schemas.microsoft.com/office/drawing/2014/main" id="{37DFDA1B-194D-D27B-070C-DC3AEBE58F04}"/>
              </a:ext>
            </a:extLst>
          </p:cNvPr>
          <p:cNvPicPr preferRelativeResize="0"/>
          <p:nvPr/>
        </p:nvPicPr>
        <p:blipFill rotWithShape="1">
          <a:blip r:embed="rId7">
            <a:alphaModFix/>
          </a:blip>
          <a:srcRect l="18780" t="14059" r="20558" b="18509"/>
          <a:stretch/>
        </p:blipFill>
        <p:spPr>
          <a:xfrm>
            <a:off x="9743911" y="2385181"/>
            <a:ext cx="1638390" cy="1846577"/>
          </a:xfrm>
          <a:prstGeom prst="rect">
            <a:avLst/>
          </a:prstGeom>
          <a:noFill/>
          <a:ln>
            <a:noFill/>
          </a:ln>
        </p:spPr>
      </p:pic>
      <p:sp>
        <p:nvSpPr>
          <p:cNvPr id="13" name="TextBox 12">
            <a:extLst>
              <a:ext uri="{FF2B5EF4-FFF2-40B4-BE49-F238E27FC236}">
                <a16:creationId xmlns:a16="http://schemas.microsoft.com/office/drawing/2014/main" id="{9328359B-A869-277D-BBA1-84189D546255}"/>
              </a:ext>
            </a:extLst>
          </p:cNvPr>
          <p:cNvSpPr txBox="1"/>
          <p:nvPr/>
        </p:nvSpPr>
        <p:spPr>
          <a:xfrm>
            <a:off x="8297823" y="4264856"/>
            <a:ext cx="2165978"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Grey trousers or skirt</a:t>
            </a:r>
          </a:p>
        </p:txBody>
      </p:sp>
      <p:pic>
        <p:nvPicPr>
          <p:cNvPr id="14" name="Google Shape;275;g36a7c9ff50e_0_52" title="images.png">
            <a:extLst>
              <a:ext uri="{FF2B5EF4-FFF2-40B4-BE49-F238E27FC236}">
                <a16:creationId xmlns:a16="http://schemas.microsoft.com/office/drawing/2014/main" id="{61A6B124-2013-56D3-6F98-F1DA829E765A}"/>
              </a:ext>
            </a:extLst>
          </p:cNvPr>
          <p:cNvPicPr preferRelativeResize="0"/>
          <p:nvPr/>
        </p:nvPicPr>
        <p:blipFill>
          <a:blip r:embed="rId8">
            <a:alphaModFix/>
          </a:blip>
          <a:stretch>
            <a:fillRect/>
          </a:stretch>
        </p:blipFill>
        <p:spPr>
          <a:xfrm>
            <a:off x="342684" y="4348998"/>
            <a:ext cx="1481551" cy="2005101"/>
          </a:xfrm>
          <a:prstGeom prst="rect">
            <a:avLst/>
          </a:prstGeom>
          <a:noFill/>
          <a:ln>
            <a:noFill/>
          </a:ln>
        </p:spPr>
      </p:pic>
      <p:pic>
        <p:nvPicPr>
          <p:cNvPr id="15" name="Google Shape;276;g36a7c9ff50e_0_52" title="images-1.png">
            <a:extLst>
              <a:ext uri="{FF2B5EF4-FFF2-40B4-BE49-F238E27FC236}">
                <a16:creationId xmlns:a16="http://schemas.microsoft.com/office/drawing/2014/main" id="{0B005DDE-A57A-0AE5-0139-57F0DD4A6304}"/>
              </a:ext>
            </a:extLst>
          </p:cNvPr>
          <p:cNvPicPr preferRelativeResize="0"/>
          <p:nvPr/>
        </p:nvPicPr>
        <p:blipFill>
          <a:blip r:embed="rId9">
            <a:alphaModFix/>
          </a:blip>
          <a:stretch>
            <a:fillRect/>
          </a:stretch>
        </p:blipFill>
        <p:spPr>
          <a:xfrm>
            <a:off x="1788623" y="3763627"/>
            <a:ext cx="2125475" cy="2756724"/>
          </a:xfrm>
          <a:prstGeom prst="rect">
            <a:avLst/>
          </a:prstGeom>
          <a:noFill/>
          <a:ln>
            <a:noFill/>
          </a:ln>
        </p:spPr>
      </p:pic>
      <p:sp>
        <p:nvSpPr>
          <p:cNvPr id="16" name="TextBox 15">
            <a:extLst>
              <a:ext uri="{FF2B5EF4-FFF2-40B4-BE49-F238E27FC236}">
                <a16:creationId xmlns:a16="http://schemas.microsoft.com/office/drawing/2014/main" id="{03B471CB-1B14-978E-41F0-6819720D4838}"/>
              </a:ext>
            </a:extLst>
          </p:cNvPr>
          <p:cNvSpPr txBox="1"/>
          <p:nvPr/>
        </p:nvSpPr>
        <p:spPr>
          <a:xfrm>
            <a:off x="2344739" y="5984767"/>
            <a:ext cx="1258678" cy="369332"/>
          </a:xfrm>
          <a:prstGeom prst="rect">
            <a:avLst/>
          </a:prstGeom>
          <a:noFill/>
        </p:spPr>
        <p:txBody>
          <a:bodyPr wrap="none" rtlCol="0">
            <a:spAutoFit/>
          </a:bodyPr>
          <a:lstStyle/>
          <a:p>
            <a:r>
              <a:rPr lang="en-US" dirty="0">
                <a:latin typeface="AkayaKanadaka" panose="02010502080401010103" pitchFamily="2" charset="77"/>
                <a:cs typeface="AkayaKanadaka" panose="02010502080401010103" pitchFamily="2" charset="77"/>
              </a:rPr>
              <a:t>Black shoes</a:t>
            </a:r>
          </a:p>
        </p:txBody>
      </p:sp>
      <p:sp>
        <p:nvSpPr>
          <p:cNvPr id="19" name="Rectangle 18">
            <a:extLst>
              <a:ext uri="{FF2B5EF4-FFF2-40B4-BE49-F238E27FC236}">
                <a16:creationId xmlns:a16="http://schemas.microsoft.com/office/drawing/2014/main" id="{4C4A703B-4977-5DCF-70C2-291A769D5F8A}"/>
              </a:ext>
            </a:extLst>
          </p:cNvPr>
          <p:cNvSpPr/>
          <p:nvPr/>
        </p:nvSpPr>
        <p:spPr>
          <a:xfrm>
            <a:off x="4412512" y="4601090"/>
            <a:ext cx="7760104" cy="2097422"/>
          </a:xfrm>
          <a:prstGeom prst="rect">
            <a:avLst/>
          </a:prstGeom>
          <a:noFill/>
          <a:ln w="3810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6BBF432-5A6D-87E1-BFDA-7DCB678D946B}"/>
              </a:ext>
            </a:extLst>
          </p:cNvPr>
          <p:cNvSpPr txBox="1"/>
          <p:nvPr/>
        </p:nvSpPr>
        <p:spPr>
          <a:xfrm>
            <a:off x="5598365" y="4931370"/>
            <a:ext cx="4865436" cy="1200329"/>
          </a:xfrm>
          <a:prstGeom prst="rect">
            <a:avLst/>
          </a:prstGeom>
          <a:noFill/>
        </p:spPr>
        <p:txBody>
          <a:bodyPr wrap="none" rtlCol="0">
            <a:spAutoFit/>
          </a:bodyPr>
          <a:lstStyle/>
          <a:p>
            <a:pPr algn="ctr"/>
            <a:r>
              <a:rPr lang="en-US" u="sng" dirty="0">
                <a:latin typeface="AkayaKanadaka" panose="02010502080401010103" pitchFamily="2" charset="77"/>
                <a:cs typeface="AkayaKanadaka" panose="02010502080401010103" pitchFamily="2" charset="77"/>
              </a:rPr>
              <a:t>PE – Monday.</a:t>
            </a:r>
          </a:p>
          <a:p>
            <a:pPr algn="ctr"/>
            <a:r>
              <a:rPr lang="en-US" u="sng" dirty="0">
                <a:latin typeface="AkayaKanadaka" panose="02010502080401010103" pitchFamily="2" charset="77"/>
                <a:cs typeface="AkayaKanadaka" panose="02010502080401010103" pitchFamily="2" charset="77"/>
              </a:rPr>
              <a:t>Nursery and Reception can come dressed in PE kit</a:t>
            </a:r>
          </a:p>
          <a:p>
            <a:pPr algn="ctr"/>
            <a:r>
              <a:rPr lang="en-US" dirty="0">
                <a:latin typeface="AkayaKanadaka" panose="02010502080401010103" pitchFamily="2" charset="77"/>
                <a:cs typeface="AkayaKanadaka" panose="02010502080401010103" pitchFamily="2" charset="77"/>
              </a:rPr>
              <a:t>Black tracksuit bottoms</a:t>
            </a:r>
          </a:p>
          <a:p>
            <a:pPr algn="ctr"/>
            <a:r>
              <a:rPr lang="en-US" dirty="0">
                <a:latin typeface="AkayaKanadaka" panose="02010502080401010103" pitchFamily="2" charset="77"/>
                <a:cs typeface="AkayaKanadaka" panose="02010502080401010103" pitchFamily="2" charset="77"/>
              </a:rPr>
              <a:t>Trainers</a:t>
            </a:r>
          </a:p>
        </p:txBody>
      </p:sp>
    </p:spTree>
    <p:extLst>
      <p:ext uri="{BB962C8B-B14F-4D97-AF65-F5344CB8AC3E}">
        <p14:creationId xmlns:p14="http://schemas.microsoft.com/office/powerpoint/2010/main" val="3898574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A1BD0-E116-F77C-3C57-9FC89D42258B}"/>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FCC3CC5E-91F4-A25D-FEF9-61DA9182B828}"/>
              </a:ext>
            </a:extLst>
          </p:cNvPr>
          <p:cNvPicPr>
            <a:picLocks noChangeAspect="1"/>
          </p:cNvPicPr>
          <p:nvPr/>
        </p:nvPicPr>
        <p:blipFill>
          <a:blip r:embed="rId2"/>
          <a:stretch>
            <a:fillRect/>
          </a:stretch>
        </p:blipFill>
        <p:spPr>
          <a:xfrm>
            <a:off x="0" y="0"/>
            <a:ext cx="12525154" cy="7642385"/>
          </a:xfrm>
          <a:prstGeom prst="rect">
            <a:avLst/>
          </a:prstGeom>
        </p:spPr>
      </p:pic>
      <p:pic>
        <p:nvPicPr>
          <p:cNvPr id="2" name="Picture 1">
            <a:extLst>
              <a:ext uri="{FF2B5EF4-FFF2-40B4-BE49-F238E27FC236}">
                <a16:creationId xmlns:a16="http://schemas.microsoft.com/office/drawing/2014/main" id="{7DC0BE48-9E72-7868-336A-7EFEFD69630D}"/>
              </a:ext>
            </a:extLst>
          </p:cNvPr>
          <p:cNvPicPr>
            <a:picLocks noChangeAspect="1"/>
          </p:cNvPicPr>
          <p:nvPr/>
        </p:nvPicPr>
        <p:blipFill>
          <a:blip r:embed="rId3"/>
          <a:stretch>
            <a:fillRect/>
          </a:stretch>
        </p:blipFill>
        <p:spPr>
          <a:xfrm>
            <a:off x="200247" y="0"/>
            <a:ext cx="6858000" cy="6858000"/>
          </a:xfrm>
          <a:prstGeom prst="rect">
            <a:avLst/>
          </a:prstGeom>
        </p:spPr>
      </p:pic>
      <p:sp>
        <p:nvSpPr>
          <p:cNvPr id="3" name="TextBox 2">
            <a:extLst>
              <a:ext uri="{FF2B5EF4-FFF2-40B4-BE49-F238E27FC236}">
                <a16:creationId xmlns:a16="http://schemas.microsoft.com/office/drawing/2014/main" id="{4726C519-F470-59EF-F454-3981CBBA6B4C}"/>
              </a:ext>
            </a:extLst>
          </p:cNvPr>
          <p:cNvSpPr txBox="1"/>
          <p:nvPr/>
        </p:nvSpPr>
        <p:spPr>
          <a:xfrm>
            <a:off x="7258494" y="2775098"/>
            <a:ext cx="4550735" cy="2308324"/>
          </a:xfrm>
          <a:prstGeom prst="rect">
            <a:avLst/>
          </a:prstGeom>
          <a:noFill/>
        </p:spPr>
        <p:txBody>
          <a:bodyPr wrap="square" rtlCol="0">
            <a:spAutoFit/>
          </a:bodyPr>
          <a:lstStyle/>
          <a:p>
            <a:r>
              <a:rPr lang="en-US" sz="3600" dirty="0">
                <a:latin typeface="AkayaKanadaka" panose="02010502080401010103" pitchFamily="2" charset="77"/>
                <a:cs typeface="AkayaKanadaka" panose="02010502080401010103" pitchFamily="2" charset="77"/>
              </a:rPr>
              <a:t>You are also able to order uniform by using the form located on the </a:t>
            </a:r>
            <a:r>
              <a:rPr lang="en-US" sz="3600" dirty="0" err="1">
                <a:latin typeface="AkayaKanadaka" panose="02010502080401010103" pitchFamily="2" charset="77"/>
                <a:cs typeface="AkayaKanadaka" panose="02010502080401010103" pitchFamily="2" charset="77"/>
              </a:rPr>
              <a:t>Cwmfelin</a:t>
            </a:r>
            <a:r>
              <a:rPr lang="en-US" sz="3600" dirty="0">
                <a:latin typeface="AkayaKanadaka" panose="02010502080401010103" pitchFamily="2" charset="77"/>
                <a:cs typeface="AkayaKanadaka" panose="02010502080401010103" pitchFamily="2" charset="77"/>
              </a:rPr>
              <a:t> website.</a:t>
            </a:r>
          </a:p>
        </p:txBody>
      </p:sp>
    </p:spTree>
    <p:extLst>
      <p:ext uri="{BB962C8B-B14F-4D97-AF65-F5344CB8AC3E}">
        <p14:creationId xmlns:p14="http://schemas.microsoft.com/office/powerpoint/2010/main" val="2838336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C57FE-4AF7-8E9F-C7F3-4F88B7D3A572}"/>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30E8BF0C-3A18-FAED-4A5B-5D180CA7257B}"/>
              </a:ext>
            </a:extLst>
          </p:cNvPr>
          <p:cNvPicPr>
            <a:picLocks noChangeAspect="1"/>
          </p:cNvPicPr>
          <p:nvPr/>
        </p:nvPicPr>
        <p:blipFill>
          <a:blip r:embed="rId2"/>
          <a:stretch>
            <a:fillRect/>
          </a:stretch>
        </p:blipFill>
        <p:spPr>
          <a:xfrm>
            <a:off x="-166577" y="0"/>
            <a:ext cx="12525154" cy="7493361"/>
          </a:xfrm>
          <a:prstGeom prst="rect">
            <a:avLst/>
          </a:prstGeom>
        </p:spPr>
      </p:pic>
      <p:sp>
        <p:nvSpPr>
          <p:cNvPr id="2" name="TextBox 1">
            <a:extLst>
              <a:ext uri="{FF2B5EF4-FFF2-40B4-BE49-F238E27FC236}">
                <a16:creationId xmlns:a16="http://schemas.microsoft.com/office/drawing/2014/main" id="{B349567B-FA7D-5757-1B05-5331575B257B}"/>
              </a:ext>
            </a:extLst>
          </p:cNvPr>
          <p:cNvSpPr txBox="1"/>
          <p:nvPr/>
        </p:nvSpPr>
        <p:spPr>
          <a:xfrm>
            <a:off x="95693" y="1477327"/>
            <a:ext cx="10047768" cy="5293757"/>
          </a:xfrm>
          <a:prstGeom prst="rect">
            <a:avLst/>
          </a:prstGeom>
          <a:noFill/>
        </p:spPr>
        <p:txBody>
          <a:bodyPr wrap="square" rtlCol="0">
            <a:spAutoFit/>
          </a:bodyPr>
          <a:lstStyle/>
          <a:p>
            <a:r>
              <a:rPr lang="en-GB" sz="2600" dirty="0" err="1">
                <a:latin typeface="AkayaKanadaka" panose="02010502080401010103" pitchFamily="2" charset="77"/>
                <a:cs typeface="AkayaKanadaka" panose="02010502080401010103" pitchFamily="2" charset="77"/>
              </a:rPr>
              <a:t>Cwmfelin</a:t>
            </a:r>
            <a:r>
              <a:rPr lang="en-GB" sz="2600" dirty="0">
                <a:latin typeface="AkayaKanadaka" panose="02010502080401010103" pitchFamily="2" charset="77"/>
                <a:cs typeface="AkayaKanadaka" panose="02010502080401010103" pitchFamily="2" charset="77"/>
              </a:rPr>
              <a:t> Primary School’s medium term inquiry overviews for the year are available to view on our website. </a:t>
            </a:r>
          </a:p>
          <a:p>
            <a:endParaRPr lang="en-GB" sz="2600" dirty="0">
              <a:latin typeface="AkayaKanadaka" panose="02010502080401010103" pitchFamily="2" charset="77"/>
              <a:cs typeface="AkayaKanadaka" panose="02010502080401010103" pitchFamily="2" charset="77"/>
            </a:endParaRPr>
          </a:p>
          <a:p>
            <a:r>
              <a:rPr lang="en-GB" sz="2600" dirty="0">
                <a:latin typeface="AkayaKanadaka" panose="02010502080401010103" pitchFamily="2" charset="77"/>
                <a:cs typeface="AkayaKanadaka" panose="02010502080401010103" pitchFamily="2" charset="77"/>
              </a:rPr>
              <a:t>We teach through an inquiry-based learning approach which encourages children to be curious, ask questions, investigate ideas, and discover answers through hands-on learning. Rather than simply being told information, pupils actively explore topics, solve problems, and develop important skills such as critical thinking, creativity, communication, and independence. </a:t>
            </a:r>
          </a:p>
          <a:p>
            <a:endParaRPr lang="en-GB" sz="2600" dirty="0">
              <a:latin typeface="AkayaKanadaka" panose="02010502080401010103" pitchFamily="2" charset="77"/>
              <a:cs typeface="AkayaKanadaka" panose="02010502080401010103" pitchFamily="2" charset="77"/>
            </a:endParaRPr>
          </a:p>
          <a:p>
            <a:r>
              <a:rPr lang="en-GB" sz="2600" dirty="0">
                <a:latin typeface="AkayaKanadaka" panose="02010502080401010103" pitchFamily="2" charset="77"/>
                <a:cs typeface="AkayaKanadaka" panose="02010502080401010103" pitchFamily="2" charset="77"/>
              </a:rPr>
              <a:t>This approach helps children become motivated, confident learners who take ownership of their learning. </a:t>
            </a:r>
          </a:p>
          <a:p>
            <a:endParaRPr lang="en-US" sz="2600" dirty="0">
              <a:latin typeface="AkayaKanadaka" panose="02010502080401010103" pitchFamily="2" charset="77"/>
              <a:cs typeface="AkayaKanadaka" panose="02010502080401010103" pitchFamily="2" charset="77"/>
            </a:endParaRPr>
          </a:p>
        </p:txBody>
      </p:sp>
      <p:sp>
        <p:nvSpPr>
          <p:cNvPr id="3" name="TextBox 2">
            <a:extLst>
              <a:ext uri="{FF2B5EF4-FFF2-40B4-BE49-F238E27FC236}">
                <a16:creationId xmlns:a16="http://schemas.microsoft.com/office/drawing/2014/main" id="{1D034BAF-B080-26CF-F350-4CEF1498FA61}"/>
              </a:ext>
            </a:extLst>
          </p:cNvPr>
          <p:cNvSpPr txBox="1"/>
          <p:nvPr/>
        </p:nvSpPr>
        <p:spPr>
          <a:xfrm>
            <a:off x="-166577" y="461664"/>
            <a:ext cx="9411695" cy="1015663"/>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Curriculum</a:t>
            </a:r>
            <a:endParaRPr sz="6000" b="1" dirty="0">
              <a:latin typeface="AkayaKanadaka" panose="02010502080401010103" pitchFamily="2" charset="77"/>
              <a:cs typeface="AkayaKanadaka" panose="02010502080401010103" pitchFamily="2" charset="77"/>
            </a:endParaRPr>
          </a:p>
        </p:txBody>
      </p:sp>
    </p:spTree>
    <p:extLst>
      <p:ext uri="{BB962C8B-B14F-4D97-AF65-F5344CB8AC3E}">
        <p14:creationId xmlns:p14="http://schemas.microsoft.com/office/powerpoint/2010/main" val="1402207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F8A2F-AC79-841B-B0A2-DFEAC77B3DC1}"/>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10030D0D-0F42-6AF8-E123-BB26E5942704}"/>
              </a:ext>
            </a:extLst>
          </p:cNvPr>
          <p:cNvPicPr>
            <a:picLocks noChangeAspect="1"/>
          </p:cNvPicPr>
          <p:nvPr/>
        </p:nvPicPr>
        <p:blipFill>
          <a:blip r:embed="rId2"/>
          <a:stretch>
            <a:fillRect/>
          </a:stretch>
        </p:blipFill>
        <p:spPr>
          <a:xfrm>
            <a:off x="-166577" y="0"/>
            <a:ext cx="12525154" cy="7493361"/>
          </a:xfrm>
          <a:prstGeom prst="rect">
            <a:avLst/>
          </a:prstGeom>
        </p:spPr>
      </p:pic>
      <p:sp>
        <p:nvSpPr>
          <p:cNvPr id="2" name="TextBox 1">
            <a:extLst>
              <a:ext uri="{FF2B5EF4-FFF2-40B4-BE49-F238E27FC236}">
                <a16:creationId xmlns:a16="http://schemas.microsoft.com/office/drawing/2014/main" id="{C15038A8-40A8-21FC-C3FB-068C8B1C2F3C}"/>
              </a:ext>
            </a:extLst>
          </p:cNvPr>
          <p:cNvSpPr txBox="1"/>
          <p:nvPr/>
        </p:nvSpPr>
        <p:spPr>
          <a:xfrm>
            <a:off x="74428" y="1338690"/>
            <a:ext cx="10047768" cy="5078313"/>
          </a:xfrm>
          <a:prstGeom prst="rect">
            <a:avLst/>
          </a:prstGeom>
          <a:noFill/>
        </p:spPr>
        <p:txBody>
          <a:bodyPr wrap="square" rtlCol="0">
            <a:spAutoFit/>
          </a:bodyPr>
          <a:lstStyle/>
          <a:p>
            <a:r>
              <a:rPr lang="en-GB" sz="3600" dirty="0">
                <a:latin typeface="AkayaKanadaka" panose="02010502080401010103" pitchFamily="2" charset="77"/>
                <a:cs typeface="AkayaKanadaka" panose="02010502080401010103" pitchFamily="2" charset="77"/>
              </a:rPr>
              <a:t>Throughout the year, there will be opportunities for parents and family members to come into school and take part in Reading and Maths Cafés, where you can work alongside your child and support their learning.</a:t>
            </a:r>
          </a:p>
          <a:p>
            <a:r>
              <a:rPr lang="en-GB" sz="3600" dirty="0">
                <a:latin typeface="AkayaKanadaka" panose="02010502080401010103" pitchFamily="2" charset="77"/>
                <a:cs typeface="AkayaKanadaka" panose="02010502080401010103" pitchFamily="2" charset="77"/>
              </a:rPr>
              <a:t>We will also hold at least one showcase during the year, giving you the opportunity to come into school, see your child’s learning and celebrate their achievements with them.</a:t>
            </a:r>
          </a:p>
        </p:txBody>
      </p:sp>
      <p:sp>
        <p:nvSpPr>
          <p:cNvPr id="3" name="TextBox 2">
            <a:extLst>
              <a:ext uri="{FF2B5EF4-FFF2-40B4-BE49-F238E27FC236}">
                <a16:creationId xmlns:a16="http://schemas.microsoft.com/office/drawing/2014/main" id="{4FBD8469-F249-4E84-13D7-295F6270A195}"/>
              </a:ext>
            </a:extLst>
          </p:cNvPr>
          <p:cNvSpPr txBox="1"/>
          <p:nvPr/>
        </p:nvSpPr>
        <p:spPr>
          <a:xfrm>
            <a:off x="-81516" y="440997"/>
            <a:ext cx="9411695" cy="1015663"/>
          </a:xfrm>
          <a:prstGeom prst="rect">
            <a:avLst/>
          </a:prstGeom>
          <a:noFill/>
        </p:spPr>
        <p:txBody>
          <a:bodyPr wrap="square" anchor="ctr">
            <a:spAutoFit/>
          </a:bodyPr>
          <a:lstStyle/>
          <a:p>
            <a:pPr algn="ctr"/>
            <a:r>
              <a:rPr lang="en-GB" sz="6000" b="1" dirty="0">
                <a:latin typeface="AkayaKanadaka" panose="02010502080401010103" pitchFamily="2" charset="77"/>
                <a:cs typeface="AkayaKanadaka" panose="02010502080401010103" pitchFamily="2" charset="77"/>
                <a:sym typeface="Handlee"/>
              </a:rPr>
              <a:t>Family Engagement</a:t>
            </a:r>
            <a:endParaRPr sz="6000" b="1" dirty="0">
              <a:latin typeface="AkayaKanadaka" panose="02010502080401010103" pitchFamily="2" charset="77"/>
              <a:cs typeface="AkayaKanadaka" panose="02010502080401010103" pitchFamily="2" charset="77"/>
            </a:endParaRPr>
          </a:p>
        </p:txBody>
      </p:sp>
    </p:spTree>
    <p:extLst>
      <p:ext uri="{BB962C8B-B14F-4D97-AF65-F5344CB8AC3E}">
        <p14:creationId xmlns:p14="http://schemas.microsoft.com/office/powerpoint/2010/main" val="186937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CFC33-F26D-A735-AC08-C4BC0BBDB76A}"/>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14436313-BE0F-107D-75E3-D8C23053384B}"/>
              </a:ext>
            </a:extLst>
          </p:cNvPr>
          <p:cNvPicPr>
            <a:picLocks noChangeAspect="1"/>
          </p:cNvPicPr>
          <p:nvPr/>
        </p:nvPicPr>
        <p:blipFill>
          <a:blip r:embed="rId2"/>
          <a:stretch>
            <a:fillRect/>
          </a:stretch>
        </p:blipFill>
        <p:spPr>
          <a:xfrm>
            <a:off x="-166577" y="162726"/>
            <a:ext cx="12525154" cy="7195649"/>
          </a:xfrm>
          <a:prstGeom prst="rect">
            <a:avLst/>
          </a:prstGeom>
        </p:spPr>
      </p:pic>
      <p:sp>
        <p:nvSpPr>
          <p:cNvPr id="2" name="TextBox 1">
            <a:extLst>
              <a:ext uri="{FF2B5EF4-FFF2-40B4-BE49-F238E27FC236}">
                <a16:creationId xmlns:a16="http://schemas.microsoft.com/office/drawing/2014/main" id="{C6C5BAC9-AAEF-DC1E-85B8-74C5D1C4DCBE}"/>
              </a:ext>
            </a:extLst>
          </p:cNvPr>
          <p:cNvSpPr txBox="1"/>
          <p:nvPr/>
        </p:nvSpPr>
        <p:spPr>
          <a:xfrm>
            <a:off x="-166577" y="0"/>
            <a:ext cx="9411695" cy="1938992"/>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What does my child need to bring to school?</a:t>
            </a:r>
            <a:endParaRPr sz="6000" b="1" dirty="0">
              <a:latin typeface="AkayaKanadaka" panose="02010502080401010103" pitchFamily="2" charset="77"/>
              <a:cs typeface="AkayaKanadaka" panose="02010502080401010103" pitchFamily="2" charset="77"/>
            </a:endParaRPr>
          </a:p>
        </p:txBody>
      </p:sp>
      <p:sp>
        <p:nvSpPr>
          <p:cNvPr id="7" name="TextBox 6">
            <a:extLst>
              <a:ext uri="{FF2B5EF4-FFF2-40B4-BE49-F238E27FC236}">
                <a16:creationId xmlns:a16="http://schemas.microsoft.com/office/drawing/2014/main" id="{2976AEF7-EB42-83A1-CBBA-C011F429196D}"/>
              </a:ext>
            </a:extLst>
          </p:cNvPr>
          <p:cNvSpPr txBox="1"/>
          <p:nvPr/>
        </p:nvSpPr>
        <p:spPr>
          <a:xfrm>
            <a:off x="616689" y="1775391"/>
            <a:ext cx="5690982" cy="3970318"/>
          </a:xfrm>
          <a:prstGeom prst="rect">
            <a:avLst/>
          </a:prstGeom>
          <a:noFill/>
        </p:spPr>
        <p:txBody>
          <a:bodyPr wrap="none" rtlCol="0">
            <a:spAutoFit/>
          </a:bodyPr>
          <a:lstStyle/>
          <a:p>
            <a:pPr marL="742950" indent="-742950">
              <a:buAutoNum type="arabicPeriod"/>
            </a:pPr>
            <a:r>
              <a:rPr lang="en-US" sz="3600" dirty="0">
                <a:latin typeface="AkayaKanadaka" panose="02010502080401010103" pitchFamily="2" charset="77"/>
                <a:cs typeface="AkayaKanadaka" panose="02010502080401010103" pitchFamily="2" charset="77"/>
              </a:rPr>
              <a:t>A labelled water bottle</a:t>
            </a:r>
          </a:p>
          <a:p>
            <a:endParaRPr lang="en-US" sz="3600" dirty="0">
              <a:latin typeface="AkayaKanadaka" panose="02010502080401010103" pitchFamily="2" charset="77"/>
              <a:cs typeface="AkayaKanadaka" panose="02010502080401010103" pitchFamily="2" charset="77"/>
            </a:endParaRPr>
          </a:p>
          <a:p>
            <a:r>
              <a:rPr lang="en-US" sz="3600" dirty="0">
                <a:latin typeface="AkayaKanadaka" panose="02010502080401010103" pitchFamily="2" charset="77"/>
                <a:cs typeface="AkayaKanadaka" panose="02010502080401010103" pitchFamily="2" charset="77"/>
              </a:rPr>
              <a:t>2. A healthy snack</a:t>
            </a:r>
          </a:p>
          <a:p>
            <a:endParaRPr lang="en-US" sz="3600" dirty="0">
              <a:latin typeface="AkayaKanadaka" panose="02010502080401010103" pitchFamily="2" charset="77"/>
              <a:cs typeface="AkayaKanadaka" panose="02010502080401010103" pitchFamily="2" charset="77"/>
            </a:endParaRPr>
          </a:p>
          <a:p>
            <a:r>
              <a:rPr lang="en-US" sz="3600" dirty="0">
                <a:latin typeface="AkayaKanadaka" panose="02010502080401010103" pitchFamily="2" charset="77"/>
                <a:cs typeface="AkayaKanadaka" panose="02010502080401010103" pitchFamily="2" charset="77"/>
              </a:rPr>
              <a:t>3. A packed lunch (if needed)</a:t>
            </a:r>
          </a:p>
          <a:p>
            <a:endParaRPr lang="en-US" sz="3600" dirty="0">
              <a:latin typeface="AkayaKanadaka" panose="02010502080401010103" pitchFamily="2" charset="77"/>
              <a:cs typeface="AkayaKanadaka" panose="02010502080401010103" pitchFamily="2" charset="77"/>
            </a:endParaRPr>
          </a:p>
          <a:p>
            <a:r>
              <a:rPr lang="en-US" sz="3600" dirty="0">
                <a:latin typeface="AkayaKanadaka" panose="02010502080401010103" pitchFamily="2" charset="77"/>
                <a:cs typeface="AkayaKanadaka" panose="02010502080401010103" pitchFamily="2" charset="77"/>
              </a:rPr>
              <a:t>4. My reading book.</a:t>
            </a:r>
          </a:p>
        </p:txBody>
      </p:sp>
      <p:sp>
        <p:nvSpPr>
          <p:cNvPr id="3" name="TextBox 2">
            <a:extLst>
              <a:ext uri="{FF2B5EF4-FFF2-40B4-BE49-F238E27FC236}">
                <a16:creationId xmlns:a16="http://schemas.microsoft.com/office/drawing/2014/main" id="{0BA737AC-AA48-8C35-884E-6877E640FF06}"/>
              </a:ext>
            </a:extLst>
          </p:cNvPr>
          <p:cNvSpPr txBox="1"/>
          <p:nvPr/>
        </p:nvSpPr>
        <p:spPr>
          <a:xfrm>
            <a:off x="2831314" y="5916489"/>
            <a:ext cx="6040436" cy="461665"/>
          </a:xfrm>
          <a:prstGeom prst="rect">
            <a:avLst/>
          </a:prstGeom>
          <a:noFill/>
        </p:spPr>
        <p:txBody>
          <a:bodyPr wrap="none" rtlCol="0">
            <a:spAutoFit/>
          </a:bodyPr>
          <a:lstStyle/>
          <a:p>
            <a:r>
              <a:rPr lang="en-US" sz="2400" dirty="0">
                <a:latin typeface="AkayaKanadaka" panose="02010502080401010103" pitchFamily="2" charset="77"/>
                <a:cs typeface="AkayaKanadaka" panose="02010502080401010103" pitchFamily="2" charset="77"/>
              </a:rPr>
              <a:t>Please ensure all belongings are clearly labelled</a:t>
            </a:r>
          </a:p>
        </p:txBody>
      </p:sp>
    </p:spTree>
    <p:extLst>
      <p:ext uri="{BB962C8B-B14F-4D97-AF65-F5344CB8AC3E}">
        <p14:creationId xmlns:p14="http://schemas.microsoft.com/office/powerpoint/2010/main" val="363265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0782F-EA86-F73A-9E71-9E1C05FC90AE}"/>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806FDFEE-477B-CE0A-5258-0C749CFE064A}"/>
              </a:ext>
            </a:extLst>
          </p:cNvPr>
          <p:cNvPicPr>
            <a:picLocks noChangeAspect="1"/>
          </p:cNvPicPr>
          <p:nvPr/>
        </p:nvPicPr>
        <p:blipFill>
          <a:blip r:embed="rId2"/>
          <a:stretch>
            <a:fillRect/>
          </a:stretch>
        </p:blipFill>
        <p:spPr>
          <a:xfrm>
            <a:off x="0" y="-168825"/>
            <a:ext cx="12525154" cy="7195649"/>
          </a:xfrm>
          <a:prstGeom prst="rect">
            <a:avLst/>
          </a:prstGeom>
        </p:spPr>
      </p:pic>
      <p:sp>
        <p:nvSpPr>
          <p:cNvPr id="2" name="TextBox 1">
            <a:extLst>
              <a:ext uri="{FF2B5EF4-FFF2-40B4-BE49-F238E27FC236}">
                <a16:creationId xmlns:a16="http://schemas.microsoft.com/office/drawing/2014/main" id="{0888BDBF-52E2-840A-BECD-DB1B64F7BD41}"/>
              </a:ext>
            </a:extLst>
          </p:cNvPr>
          <p:cNvSpPr txBox="1"/>
          <p:nvPr/>
        </p:nvSpPr>
        <p:spPr>
          <a:xfrm>
            <a:off x="0" y="124998"/>
            <a:ext cx="7414083" cy="1015663"/>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Healthy Schools</a:t>
            </a:r>
            <a:endParaRPr sz="6000" b="1" dirty="0">
              <a:latin typeface="AkayaKanadaka" panose="02010502080401010103" pitchFamily="2" charset="77"/>
              <a:cs typeface="AkayaKanadaka" panose="02010502080401010103" pitchFamily="2" charset="77"/>
            </a:endParaRPr>
          </a:p>
        </p:txBody>
      </p:sp>
      <p:sp>
        <p:nvSpPr>
          <p:cNvPr id="3" name="TextBox 2">
            <a:extLst>
              <a:ext uri="{FF2B5EF4-FFF2-40B4-BE49-F238E27FC236}">
                <a16:creationId xmlns:a16="http://schemas.microsoft.com/office/drawing/2014/main" id="{CE537200-604C-DDAB-27C2-4DC449240A9E}"/>
              </a:ext>
            </a:extLst>
          </p:cNvPr>
          <p:cNvSpPr txBox="1"/>
          <p:nvPr/>
        </p:nvSpPr>
        <p:spPr>
          <a:xfrm>
            <a:off x="132907" y="632829"/>
            <a:ext cx="12259340" cy="5816977"/>
          </a:xfrm>
          <a:prstGeom prst="rect">
            <a:avLst/>
          </a:prstGeom>
          <a:noFill/>
        </p:spPr>
        <p:txBody>
          <a:bodyPr wrap="square" rtlCol="0">
            <a:spAutoFit/>
          </a:bodyPr>
          <a:lstStyle/>
          <a:p>
            <a:endParaRPr lang="en-US" dirty="0">
              <a:latin typeface="AkayaKanadaka" panose="02010502080401010103" pitchFamily="2" charset="77"/>
              <a:cs typeface="AkayaKanadaka" panose="02010502080401010103" pitchFamily="2" charset="77"/>
            </a:endParaRPr>
          </a:p>
          <a:p>
            <a:r>
              <a:rPr lang="en-GB" sz="2800" dirty="0" err="1">
                <a:latin typeface="AkayaKanadaka" panose="02010502080401010103" pitchFamily="2" charset="77"/>
                <a:cs typeface="AkayaKanadaka" panose="02010502080401010103" pitchFamily="2" charset="77"/>
              </a:rPr>
              <a:t>Cwmfelin</a:t>
            </a:r>
            <a:r>
              <a:rPr lang="en-GB" sz="2800" dirty="0">
                <a:latin typeface="AkayaKanadaka" panose="02010502080401010103" pitchFamily="2" charset="77"/>
                <a:cs typeface="AkayaKanadaka" panose="02010502080401010103" pitchFamily="2" charset="77"/>
              </a:rPr>
              <a:t> promotes the children’s right to be healthy. </a:t>
            </a:r>
          </a:p>
          <a:p>
            <a:endParaRPr lang="en-GB" sz="2800" dirty="0">
              <a:latin typeface="AkayaKanadaka" panose="02010502080401010103" pitchFamily="2" charset="77"/>
              <a:cs typeface="AkayaKanadaka" panose="02010502080401010103" pitchFamily="2" charset="77"/>
            </a:endParaRPr>
          </a:p>
          <a:p>
            <a:r>
              <a:rPr lang="en-GB" sz="2800" dirty="0">
                <a:latin typeface="AkayaKanadaka" panose="02010502080401010103" pitchFamily="2" charset="77"/>
                <a:cs typeface="AkayaKanadaka" panose="02010502080401010103" pitchFamily="2" charset="77"/>
              </a:rPr>
              <a:t>Please take a look at our Food and Fitness policy to familiarise yourself with our school expectations.</a:t>
            </a:r>
          </a:p>
          <a:p>
            <a:endParaRPr lang="en-GB" sz="2800" dirty="0">
              <a:latin typeface="AkayaKanadaka" panose="02010502080401010103" pitchFamily="2" charset="77"/>
              <a:cs typeface="AkayaKanadaka" panose="02010502080401010103" pitchFamily="2" charset="77"/>
            </a:endParaRPr>
          </a:p>
          <a:p>
            <a:r>
              <a:rPr lang="en-US" sz="2800" dirty="0">
                <a:latin typeface="AkayaKanadaka" panose="02010502080401010103" pitchFamily="2" charset="77"/>
                <a:cs typeface="AkayaKanadaka" panose="02010502080401010103" pitchFamily="2" charset="77"/>
              </a:rPr>
              <a:t>Children </a:t>
            </a:r>
            <a:r>
              <a:rPr lang="en-US" sz="2800" b="1" u="sng" dirty="0">
                <a:latin typeface="AkayaKanadaka" panose="02010502080401010103" pitchFamily="2" charset="77"/>
                <a:cs typeface="AkayaKanadaka" panose="02010502080401010103" pitchFamily="2" charset="77"/>
              </a:rPr>
              <a:t>must</a:t>
            </a:r>
            <a:r>
              <a:rPr lang="en-US" sz="2800" dirty="0">
                <a:latin typeface="AkayaKanadaka" panose="02010502080401010103" pitchFamily="2" charset="77"/>
                <a:cs typeface="AkayaKanadaka" panose="02010502080401010103" pitchFamily="2" charset="77"/>
              </a:rPr>
              <a:t> bring a plastic bottle to school to access fresh water throughout the day. </a:t>
            </a:r>
            <a:r>
              <a:rPr lang="en-US" sz="2800" u="sng" dirty="0">
                <a:latin typeface="AkayaKanadaka" panose="02010502080401010103" pitchFamily="2" charset="77"/>
                <a:cs typeface="AkayaKanadaka" panose="02010502080401010103" pitchFamily="2" charset="77"/>
              </a:rPr>
              <a:t>Squash, </a:t>
            </a:r>
            <a:r>
              <a:rPr lang="en-US" sz="2800" u="sng" dirty="0" err="1">
                <a:latin typeface="AkayaKanadaka" panose="02010502080401010103" pitchFamily="2" charset="77"/>
                <a:cs typeface="AkayaKanadaka" panose="02010502080401010103" pitchFamily="2" charset="77"/>
              </a:rPr>
              <a:t>flavoured</a:t>
            </a:r>
            <a:r>
              <a:rPr lang="en-US" sz="2800" u="sng" dirty="0">
                <a:latin typeface="AkayaKanadaka" panose="02010502080401010103" pitchFamily="2" charset="77"/>
                <a:cs typeface="AkayaKanadaka" panose="02010502080401010103" pitchFamily="2" charset="77"/>
              </a:rPr>
              <a:t> water or other drinks are not permitted. </a:t>
            </a:r>
          </a:p>
          <a:p>
            <a:endParaRPr lang="en-US" sz="2800" u="sng" dirty="0">
              <a:latin typeface="AkayaKanadaka" panose="02010502080401010103" pitchFamily="2" charset="77"/>
              <a:cs typeface="AkayaKanadaka" panose="02010502080401010103" pitchFamily="2" charset="77"/>
            </a:endParaRPr>
          </a:p>
          <a:p>
            <a:r>
              <a:rPr lang="en-US" sz="2800" dirty="0">
                <a:latin typeface="AkayaKanadaka" panose="02010502080401010103" pitchFamily="2" charset="77"/>
                <a:cs typeface="AkayaKanadaka" panose="02010502080401010103" pitchFamily="2" charset="77"/>
              </a:rPr>
              <a:t>Please provide a healthy snack (fruit or vegetables) which the children will be encouraged to eat mid morning. </a:t>
            </a:r>
          </a:p>
          <a:p>
            <a:endParaRPr lang="en-US" sz="2800" dirty="0">
              <a:latin typeface="AkayaKanadaka" panose="02010502080401010103" pitchFamily="2" charset="77"/>
              <a:cs typeface="AkayaKanadaka" panose="02010502080401010103" pitchFamily="2" charset="77"/>
            </a:endParaRPr>
          </a:p>
          <a:p>
            <a:r>
              <a:rPr lang="en-US" sz="2800" dirty="0">
                <a:latin typeface="AkayaKanadaka" panose="02010502080401010103" pitchFamily="2" charset="77"/>
                <a:cs typeface="AkayaKanadaka" panose="02010502080401010103" pitchFamily="2" charset="77"/>
              </a:rPr>
              <a:t>Milk is also provided daily.</a:t>
            </a:r>
          </a:p>
          <a:p>
            <a:endParaRPr lang="en-US" dirty="0">
              <a:latin typeface="AkayaKanadaka" panose="02010502080401010103" pitchFamily="2" charset="77"/>
              <a:cs typeface="AkayaKanadaka" panose="02010502080401010103" pitchFamily="2" charset="77"/>
            </a:endParaRPr>
          </a:p>
        </p:txBody>
      </p:sp>
    </p:spTree>
    <p:extLst>
      <p:ext uri="{BB962C8B-B14F-4D97-AF65-F5344CB8AC3E}">
        <p14:creationId xmlns:p14="http://schemas.microsoft.com/office/powerpoint/2010/main" val="1025681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7C933-2435-03B0-E510-93A44DBDE418}"/>
            </a:ext>
          </a:extLst>
        </p:cNvPr>
        <p:cNvGrpSpPr/>
        <p:nvPr/>
      </p:nvGrpSpPr>
      <p:grpSpPr>
        <a:xfrm>
          <a:off x="0" y="0"/>
          <a:ext cx="0" cy="0"/>
          <a:chOff x="0" y="0"/>
          <a:chExt cx="0" cy="0"/>
        </a:xfrm>
      </p:grpSpPr>
      <p:pic>
        <p:nvPicPr>
          <p:cNvPr id="5" name="Picture 4" descr="restored_bg_2.png">
            <a:extLst>
              <a:ext uri="{FF2B5EF4-FFF2-40B4-BE49-F238E27FC236}">
                <a16:creationId xmlns:a16="http://schemas.microsoft.com/office/drawing/2014/main" id="{4FB5AF92-5352-1FC7-7588-ED26349CEBF2}"/>
              </a:ext>
            </a:extLst>
          </p:cNvPr>
          <p:cNvPicPr>
            <a:picLocks noChangeAspect="1"/>
          </p:cNvPicPr>
          <p:nvPr/>
        </p:nvPicPr>
        <p:blipFill>
          <a:blip r:embed="rId2"/>
          <a:stretch>
            <a:fillRect/>
          </a:stretch>
        </p:blipFill>
        <p:spPr>
          <a:xfrm>
            <a:off x="-81516" y="0"/>
            <a:ext cx="12525154" cy="7527237"/>
          </a:xfrm>
          <a:prstGeom prst="rect">
            <a:avLst/>
          </a:prstGeom>
        </p:spPr>
      </p:pic>
      <p:sp>
        <p:nvSpPr>
          <p:cNvPr id="2" name="TextBox 1">
            <a:extLst>
              <a:ext uri="{FF2B5EF4-FFF2-40B4-BE49-F238E27FC236}">
                <a16:creationId xmlns:a16="http://schemas.microsoft.com/office/drawing/2014/main" id="{E382FB10-59ED-705C-5BDA-BCB7E4238D50}"/>
              </a:ext>
            </a:extLst>
          </p:cNvPr>
          <p:cNvSpPr txBox="1"/>
          <p:nvPr/>
        </p:nvSpPr>
        <p:spPr>
          <a:xfrm>
            <a:off x="66320" y="331588"/>
            <a:ext cx="7414083" cy="1015663"/>
          </a:xfrm>
          <a:prstGeom prst="rect">
            <a:avLst/>
          </a:prstGeom>
          <a:noFill/>
        </p:spPr>
        <p:txBody>
          <a:bodyPr wrap="square" anchor="ctr">
            <a:spAutoFit/>
          </a:bodyPr>
          <a:lstStyle/>
          <a:p>
            <a:pPr algn="ctr"/>
            <a:r>
              <a:rPr lang="en-GB" sz="6000" b="1" dirty="0">
                <a:latin typeface="AkayaKanadaka" panose="02010502080401010103" pitchFamily="2" charset="77"/>
                <a:ea typeface="Handlee"/>
                <a:cs typeface="AkayaKanadaka" panose="02010502080401010103" pitchFamily="2" charset="77"/>
                <a:sym typeface="Handlee"/>
              </a:rPr>
              <a:t>School Meals</a:t>
            </a:r>
            <a:endParaRPr sz="6000" b="1" dirty="0">
              <a:latin typeface="AkayaKanadaka" panose="02010502080401010103" pitchFamily="2" charset="77"/>
              <a:cs typeface="AkayaKanadaka" panose="02010502080401010103" pitchFamily="2" charset="77"/>
            </a:endParaRPr>
          </a:p>
        </p:txBody>
      </p:sp>
      <p:sp>
        <p:nvSpPr>
          <p:cNvPr id="7" name="TextBox 6">
            <a:extLst>
              <a:ext uri="{FF2B5EF4-FFF2-40B4-BE49-F238E27FC236}">
                <a16:creationId xmlns:a16="http://schemas.microsoft.com/office/drawing/2014/main" id="{80C663FA-45CF-38F2-C762-1784E0967E74}"/>
              </a:ext>
            </a:extLst>
          </p:cNvPr>
          <p:cNvSpPr txBox="1"/>
          <p:nvPr/>
        </p:nvSpPr>
        <p:spPr>
          <a:xfrm>
            <a:off x="159291" y="1347251"/>
            <a:ext cx="9516337" cy="2336537"/>
          </a:xfrm>
          <a:prstGeom prst="rect">
            <a:avLst/>
          </a:prstGeom>
          <a:noFill/>
        </p:spPr>
        <p:txBody>
          <a:bodyPr wrap="square" rtlCol="0">
            <a:spAutoFit/>
          </a:bodyPr>
          <a:lstStyle/>
          <a:p>
            <a:pPr>
              <a:lnSpc>
                <a:spcPts val="3470"/>
              </a:lnSpc>
            </a:pPr>
            <a:r>
              <a:rPr lang="en-US" dirty="0">
                <a:solidFill>
                  <a:srgbClr val="373737"/>
                </a:solidFill>
                <a:latin typeface="AkayaKanadaka" panose="02010502080401010103" pitchFamily="2" charset="77"/>
                <a:ea typeface="Inter Medium"/>
                <a:cs typeface="AkayaKanadaka" panose="02010502080401010103" pitchFamily="2" charset="77"/>
                <a:sym typeface="Inter Medium"/>
              </a:rPr>
              <a:t>School Dinner is free for pupils.  The school dinner menu can be viewed on the </a:t>
            </a:r>
            <a:r>
              <a:rPr lang="en-US" dirty="0" err="1">
                <a:solidFill>
                  <a:srgbClr val="373737"/>
                </a:solidFill>
                <a:latin typeface="AkayaKanadaka" panose="02010502080401010103" pitchFamily="2" charset="77"/>
                <a:ea typeface="Inter Medium"/>
                <a:cs typeface="AkayaKanadaka" panose="02010502080401010103" pitchFamily="2" charset="77"/>
                <a:sym typeface="Inter Medium"/>
              </a:rPr>
              <a:t>Cwmfelin</a:t>
            </a:r>
            <a:r>
              <a:rPr lang="en-US" dirty="0">
                <a:solidFill>
                  <a:srgbClr val="373737"/>
                </a:solidFill>
                <a:latin typeface="AkayaKanadaka" panose="02010502080401010103" pitchFamily="2" charset="77"/>
                <a:ea typeface="Inter Medium"/>
                <a:cs typeface="AkayaKanadaka" panose="02010502080401010103" pitchFamily="2" charset="77"/>
                <a:sym typeface="Inter Medium"/>
              </a:rPr>
              <a:t> Primary School website.</a:t>
            </a:r>
          </a:p>
          <a:p>
            <a:pPr>
              <a:lnSpc>
                <a:spcPts val="3470"/>
              </a:lnSpc>
            </a:pPr>
            <a:r>
              <a:rPr lang="en-US" dirty="0">
                <a:solidFill>
                  <a:srgbClr val="373737"/>
                </a:solidFill>
                <a:latin typeface="AkayaKanadaka" panose="02010502080401010103" pitchFamily="2" charset="77"/>
                <a:ea typeface="Inter Medium"/>
                <a:cs typeface="AkayaKanadaka" panose="02010502080401010103" pitchFamily="2" charset="77"/>
                <a:sym typeface="Inter Medium"/>
              </a:rPr>
              <a:t>Pupils receive a main meal, dessert and a cold drink.</a:t>
            </a:r>
          </a:p>
          <a:p>
            <a:pPr>
              <a:lnSpc>
                <a:spcPts val="3470"/>
              </a:lnSpc>
            </a:pPr>
            <a:r>
              <a:rPr lang="en-US" dirty="0">
                <a:solidFill>
                  <a:srgbClr val="373737"/>
                </a:solidFill>
                <a:latin typeface="AkayaKanadaka" panose="02010502080401010103" pitchFamily="2" charset="77"/>
                <a:ea typeface="Inter Medium"/>
                <a:cs typeface="AkayaKanadaka" panose="02010502080401010103" pitchFamily="2" charset="77"/>
                <a:sym typeface="Inter Medium"/>
              </a:rPr>
              <a:t>Nursery pupils have one option, which is indicated on the primary school menu by an asterisk.</a:t>
            </a:r>
          </a:p>
          <a:p>
            <a:pPr lvl="0">
              <a:lnSpc>
                <a:spcPts val="3470"/>
              </a:lnSpc>
            </a:pPr>
            <a:r>
              <a:rPr lang="en-US" dirty="0">
                <a:solidFill>
                  <a:srgbClr val="373737"/>
                </a:solidFill>
                <a:latin typeface="AkayaKanadaka" panose="02010502080401010103" pitchFamily="2" charset="77"/>
                <a:ea typeface="Inter Medium"/>
                <a:cs typeface="AkayaKanadaka" panose="02010502080401010103" pitchFamily="2" charset="77"/>
                <a:sym typeface="Inter Medium"/>
              </a:rPr>
              <a:t>The menus are on a three-week rotation.</a:t>
            </a:r>
          </a:p>
        </p:txBody>
      </p:sp>
      <p:sp>
        <p:nvSpPr>
          <p:cNvPr id="3" name="Freeform 6">
            <a:extLst>
              <a:ext uri="{FF2B5EF4-FFF2-40B4-BE49-F238E27FC236}">
                <a16:creationId xmlns:a16="http://schemas.microsoft.com/office/drawing/2014/main" id="{0258F29D-DC48-799E-6158-ABFBC12CA297}"/>
              </a:ext>
            </a:extLst>
          </p:cNvPr>
          <p:cNvSpPr/>
          <p:nvPr/>
        </p:nvSpPr>
        <p:spPr>
          <a:xfrm>
            <a:off x="3468200" y="3623054"/>
            <a:ext cx="5133540" cy="3056095"/>
          </a:xfrm>
          <a:custGeom>
            <a:avLst/>
            <a:gdLst/>
            <a:ahLst/>
            <a:cxnLst/>
            <a:rect l="l" t="t" r="r" b="b"/>
            <a:pathLst>
              <a:path w="7257900" h="5082330">
                <a:moveTo>
                  <a:pt x="0" y="0"/>
                </a:moveTo>
                <a:lnTo>
                  <a:pt x="7257900" y="0"/>
                </a:lnTo>
                <a:lnTo>
                  <a:pt x="7257900" y="5082330"/>
                </a:lnTo>
                <a:lnTo>
                  <a:pt x="0" y="5082330"/>
                </a:lnTo>
                <a:lnTo>
                  <a:pt x="0" y="0"/>
                </a:lnTo>
                <a:close/>
              </a:path>
            </a:pathLst>
          </a:custGeom>
          <a:blipFill>
            <a:blip r:embed="rId3"/>
            <a:stretch>
              <a:fillRect t="-383" b="-383"/>
            </a:stretch>
          </a:blipFill>
        </p:spPr>
        <p:txBody>
          <a:bodyPr/>
          <a:lstStyle/>
          <a:p>
            <a:endParaRPr lang="en-US"/>
          </a:p>
        </p:txBody>
      </p:sp>
    </p:spTree>
    <p:extLst>
      <p:ext uri="{BB962C8B-B14F-4D97-AF65-F5344CB8AC3E}">
        <p14:creationId xmlns:p14="http://schemas.microsoft.com/office/powerpoint/2010/main" val="2363276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583</TotalTime>
  <Words>544</Words>
  <Application>Microsoft Macintosh PowerPoint</Application>
  <PresentationFormat>Widescreen</PresentationFormat>
  <Paragraphs>69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AkayaKanadaka</vt:lpstr>
      <vt:lpstr>Arial</vt:lpstr>
      <vt:lpstr>Calibri</vt:lpstr>
      <vt:lpstr>Comic Sans MS</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A Morris (Coety Primary School)</cp:lastModifiedBy>
  <cp:revision>19</cp:revision>
  <dcterms:created xsi:type="dcterms:W3CDTF">2013-01-27T09:14:16Z</dcterms:created>
  <dcterms:modified xsi:type="dcterms:W3CDTF">2026-09-10T20:11:40Z</dcterms:modified>
  <cp:category/>
</cp:coreProperties>
</file>