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256" r:id="rId5"/>
    <p:sldId id="278" r:id="rId6"/>
    <p:sldId id="257" r:id="rId7"/>
    <p:sldId id="260" r:id="rId8"/>
    <p:sldId id="270" r:id="rId9"/>
    <p:sldId id="274" r:id="rId10"/>
    <p:sldId id="269" r:id="rId11"/>
    <p:sldId id="281" r:id="rId12"/>
    <p:sldId id="262" r:id="rId13"/>
    <p:sldId id="279" r:id="rId14"/>
    <p:sldId id="282" r:id="rId15"/>
    <p:sldId id="283" r:id="rId16"/>
    <p:sldId id="284" r:id="rId17"/>
    <p:sldId id="285" r:id="rId1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8EB33BB8-6C7A-4BE0-9B55-9EAC48D52EC6}" type="datetimeFigureOut">
              <a:rPr lang="en-US"/>
              <a:t>7/11/2025</a:t>
            </a:fld>
            <a:endParaRPr/>
          </a:p>
        </p:txBody>
      </p:sp>
      <p:sp>
        <p:nvSpPr>
          <p:cNvPr id="4" name="Footer Placeholder 3"/>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611EF64-F73B-4314-BB6F-BC0937BBDF19}" type="datetimeFigureOut">
              <a:rPr lang="en-US"/>
              <a:t>7/11/2025</a:t>
            </a:fld>
            <a:endParaRPr/>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66093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7/11/2025</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7/11/2025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7/11/2025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7/11/2025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7/11/2025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7/11/2025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7/11/2025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7/11/2025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7/11/2025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7/11/2025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7/11/2025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900">
                <a:solidFill>
                  <a:schemeClr val="bg1"/>
                </a:solidFill>
              </a:defRPr>
            </a:lvl1pPr>
          </a:lstStyle>
          <a:p>
            <a:fld id="{9D3B9702-7FBF-4720-8670-571C5E7EEDDE}" type="datetime1">
              <a:rPr lang="en-US"/>
              <a:t>7/11/2025</a:t>
            </a:fld>
            <a:endParaRPr/>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900">
                <a:solidFill>
                  <a:schemeClr val="bg1"/>
                </a:solidFill>
              </a:defRPr>
            </a:lvl1pPr>
          </a:lstStyle>
          <a:p>
            <a:endParaRPr/>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050" b="1">
                <a:solidFill>
                  <a:schemeClr val="accent2"/>
                </a:solidFill>
              </a:defRPr>
            </a:lvl1pPr>
          </a:lstStyle>
          <a:p>
            <a:fld id="{8FDBFFB2-86D9-4B8F-A59A-553A60B94BBE}" type="slidenum">
              <a:rPr/>
              <a:pPr/>
              <a:t>‹#›</a:t>
            </a:fld>
            <a:endParaRPr/>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cwmfelinprimary.co.uk/policie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cwmfelinprimary.co.uk/policie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8507995" cy="661115"/>
          </a:xfrm>
        </p:spPr>
        <p:txBody>
          <a:bodyPr>
            <a:noAutofit/>
          </a:bodyPr>
          <a:lstStyle/>
          <a:p>
            <a:r>
              <a:rPr lang="en-US" sz="5400">
                <a:latin typeface="Comic Sans MS" panose="030F0702030302020204" pitchFamily="66" charset="0"/>
              </a:rPr>
              <a:t>Cwmfelin Primary School</a:t>
            </a:r>
          </a:p>
        </p:txBody>
      </p:sp>
      <p:sp>
        <p:nvSpPr>
          <p:cNvPr id="3" name="Subtitle 2"/>
          <p:cNvSpPr>
            <a:spLocks noGrp="1"/>
          </p:cNvSpPr>
          <p:nvPr>
            <p:ph type="subTitle" idx="1"/>
          </p:nvPr>
        </p:nvSpPr>
        <p:spPr>
          <a:xfrm>
            <a:off x="747971" y="3034120"/>
            <a:ext cx="5180107" cy="1617742"/>
          </a:xfrm>
        </p:spPr>
        <p:txBody>
          <a:bodyPr>
            <a:noAutofit/>
          </a:bodyPr>
          <a:lstStyle/>
          <a:p>
            <a:pPr algn="ctr"/>
            <a:r>
              <a:rPr lang="en-US" sz="6000" u="sng" dirty="0">
                <a:effectLst>
                  <a:outerShdw blurRad="38100" dist="38100" dir="2700000" algn="tl">
                    <a:srgbClr val="000000">
                      <a:alpha val="43137"/>
                    </a:srgbClr>
                  </a:outerShdw>
                </a:effectLst>
                <a:latin typeface="Comic Sans MS" panose="030F0702030302020204" pitchFamily="66" charset="0"/>
              </a:rPr>
              <a:t>Nursery</a:t>
            </a:r>
            <a:br>
              <a:rPr lang="en-US" sz="6000" u="sng" dirty="0">
                <a:effectLst>
                  <a:outerShdw blurRad="38100" dist="38100" dir="2700000" algn="tl">
                    <a:srgbClr val="000000">
                      <a:alpha val="43137"/>
                    </a:srgbClr>
                  </a:outerShdw>
                </a:effectLst>
                <a:latin typeface="Comic Sans MS" panose="030F0702030302020204" pitchFamily="66" charset="0"/>
              </a:rPr>
            </a:br>
            <a:r>
              <a:rPr lang="en-US" sz="6000" u="sng" dirty="0">
                <a:effectLst>
                  <a:outerShdw blurRad="38100" dist="38100" dir="2700000" algn="tl">
                    <a:srgbClr val="000000">
                      <a:alpha val="43137"/>
                    </a:srgbClr>
                  </a:outerShdw>
                </a:effectLst>
                <a:latin typeface="Comic Sans MS" panose="030F0702030302020204" pitchFamily="66" charset="0"/>
              </a:rPr>
              <a:t>September 2025</a:t>
            </a:r>
          </a:p>
        </p:txBody>
      </p:sp>
      <p:pic>
        <p:nvPicPr>
          <p:cNvPr id="6" name="Picture 5">
            <a:extLst>
              <a:ext uri="{FF2B5EF4-FFF2-40B4-BE49-F238E27FC236}">
                <a16:creationId xmlns:a16="http://schemas.microsoft.com/office/drawing/2014/main" id="{BADDF89E-C9DD-4AF3-8DAA-881338F20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675" y="1109419"/>
            <a:ext cx="1897485" cy="1536963"/>
          </a:xfrm>
          <a:prstGeom prst="rect">
            <a:avLst/>
          </a:prstGeom>
        </p:spPr>
      </p:pic>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83479" y="175146"/>
            <a:ext cx="12008521" cy="643171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4400">
                <a:solidFill>
                  <a:srgbClr val="002060"/>
                </a:solidFill>
                <a:latin typeface="Comic Sans MS" panose="030F0702030302020204" pitchFamily="66" charset="0"/>
              </a:rPr>
              <a:t>Seesaw</a:t>
            </a:r>
            <a:endParaRPr lang="en-US" sz="3200">
              <a:solidFill>
                <a:srgbClr val="002060"/>
              </a:solidFill>
              <a:latin typeface="Comic Sans MS" panose="030F0702030302020204" pitchFamily="66" charset="0"/>
            </a:endParaRPr>
          </a:p>
          <a:p>
            <a:pPr marL="45720" indent="0">
              <a:buNone/>
            </a:pPr>
            <a:r>
              <a:rPr lang="en-US" sz="3200">
                <a:solidFill>
                  <a:srgbClr val="002060"/>
                </a:solidFill>
                <a:latin typeface="Berlin Sans FB" panose="020E0602020502020306" pitchFamily="34" charset="0"/>
              </a:rPr>
              <a:t>      </a:t>
            </a:r>
          </a:p>
          <a:p>
            <a:pPr marL="45720" indent="0" algn="ctr">
              <a:buNone/>
            </a:pPr>
            <a:endParaRPr lang="en-US" sz="3200">
              <a:solidFill>
                <a:srgbClr val="002060"/>
              </a:solidFill>
              <a:latin typeface="Berlin Sans FB" panose="020E0602020502020306" pitchFamily="34" charset="0"/>
            </a:endParaRPr>
          </a:p>
          <a:p>
            <a:pPr marL="45720" indent="0" algn="ctr">
              <a:buNone/>
            </a:pPr>
            <a:endParaRPr lang="en-US" sz="3200">
              <a:solidFill>
                <a:srgbClr val="002060"/>
              </a:solidFill>
              <a:latin typeface="Berlin Sans FB" panose="020E0602020502020306" pitchFamily="34" charset="0"/>
            </a:endParaRPr>
          </a:p>
          <a:p>
            <a:pPr marL="45720" indent="0" algn="ctr">
              <a:buNone/>
            </a:pPr>
            <a:endParaRPr lang="en-US" sz="3200">
              <a:solidFill>
                <a:srgbClr val="002060"/>
              </a:solidFill>
              <a:latin typeface="Berlin Sans FB" panose="020E0602020502020306" pitchFamily="34" charset="0"/>
            </a:endParaRPr>
          </a:p>
        </p:txBody>
      </p:sp>
      <p:sp>
        <p:nvSpPr>
          <p:cNvPr id="5" name="TextBox 4"/>
          <p:cNvSpPr txBox="1"/>
          <p:nvPr/>
        </p:nvSpPr>
        <p:spPr>
          <a:xfrm>
            <a:off x="-152400" y="528357"/>
            <a:ext cx="12073467" cy="4431983"/>
          </a:xfrm>
          <a:prstGeom prst="rect">
            <a:avLst/>
          </a:prstGeom>
          <a:noFill/>
        </p:spPr>
        <p:txBody>
          <a:bodyPr wrap="square" rtlCol="0">
            <a:spAutoFit/>
          </a:bodyPr>
          <a:lstStyle/>
          <a:p>
            <a:pPr lvl="2"/>
            <a:endParaRPr lang="en-GB" sz="2400" dirty="0">
              <a:solidFill>
                <a:schemeClr val="tx2"/>
              </a:solidFill>
              <a:latin typeface="Comic Sans MS" panose="030F0702030302020204" pitchFamily="66" charset="0"/>
            </a:endParaRPr>
          </a:p>
          <a:p>
            <a:pPr lvl="2"/>
            <a:endParaRPr lang="en-GB" sz="2400" dirty="0">
              <a:solidFill>
                <a:schemeClr val="tx2"/>
              </a:solidFill>
              <a:latin typeface="Comic Sans MS" panose="030F0702030302020204" pitchFamily="66" charset="0"/>
            </a:endParaRPr>
          </a:p>
          <a:p>
            <a:pPr lvl="2"/>
            <a:r>
              <a:rPr lang="en-GB" sz="2400" dirty="0">
                <a:solidFill>
                  <a:schemeClr val="tx2"/>
                </a:solidFill>
                <a:latin typeface="Comic Sans MS" panose="030F0702030302020204" pitchFamily="66" charset="0"/>
              </a:rPr>
              <a:t>We use Seesaw on a daily basis to record pupil tasks and achievements. As  parents, you will be granted access to your child’s seesaw account which will be set up on the first day that your child starts school. </a:t>
            </a:r>
          </a:p>
          <a:p>
            <a:pPr lvl="2"/>
            <a:endParaRPr lang="en-GB" sz="2400" dirty="0">
              <a:solidFill>
                <a:schemeClr val="tx2"/>
              </a:solidFill>
              <a:latin typeface="Comic Sans MS" panose="030F0702030302020204" pitchFamily="66" charset="0"/>
            </a:endParaRPr>
          </a:p>
          <a:p>
            <a:pPr lvl="2"/>
            <a:endParaRPr lang="en-GB" sz="2400" dirty="0">
              <a:solidFill>
                <a:schemeClr val="tx2"/>
              </a:solidFill>
              <a:latin typeface="Comic Sans MS" panose="030F0702030302020204" pitchFamily="66" charset="0"/>
            </a:endParaRPr>
          </a:p>
          <a:p>
            <a:pPr lvl="2"/>
            <a:endParaRPr lang="en-GB" sz="2400" dirty="0">
              <a:solidFill>
                <a:schemeClr val="tx2"/>
              </a:solidFill>
              <a:latin typeface="Comic Sans MS" panose="030F0702030302020204" pitchFamily="66" charset="0"/>
            </a:endParaRPr>
          </a:p>
          <a:p>
            <a:pPr lvl="2"/>
            <a:r>
              <a:rPr lang="en-GB" sz="2400" dirty="0">
                <a:solidFill>
                  <a:schemeClr val="tx2"/>
                </a:solidFill>
                <a:latin typeface="Comic Sans MS" panose="030F0702030302020204" pitchFamily="66" charset="0"/>
              </a:rPr>
              <a:t>Seesaw is available on a computer, or as an app on a tablet, computer or smart phone. The app is free to download.</a:t>
            </a:r>
          </a:p>
          <a:p>
            <a:pPr lvl="2"/>
            <a:endParaRPr lang="en-GB" sz="2400" dirty="0">
              <a:solidFill>
                <a:schemeClr val="tx2"/>
              </a:solidFill>
              <a:latin typeface="Comic Sans MS" panose="030F0702030302020204" pitchFamily="66" charset="0"/>
            </a:endParaRPr>
          </a:p>
          <a:p>
            <a:pPr marL="285750" indent="-285750">
              <a:buFontTx/>
              <a:buChar char="-"/>
            </a:pPr>
            <a:endParaRPr lang="en-GB"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49973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83479" y="175146"/>
            <a:ext cx="12008521" cy="643171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4000" u="sng">
                <a:solidFill>
                  <a:srgbClr val="002060"/>
                </a:solidFill>
                <a:latin typeface="Comic Sans MS" panose="030F0702030302020204" pitchFamily="66" charset="0"/>
              </a:rPr>
              <a:t>How you can help at home </a:t>
            </a:r>
          </a:p>
          <a:p>
            <a:pPr marL="45720" indent="0" algn="ctr">
              <a:buNone/>
            </a:pPr>
            <a:endParaRPr lang="en-US" sz="4000">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3200">
              <a:solidFill>
                <a:srgbClr val="002060"/>
              </a:solidFill>
              <a:latin typeface="Berlin Sans FB" panose="020E0602020502020306" pitchFamily="34" charset="0"/>
            </a:endParaRPr>
          </a:p>
        </p:txBody>
      </p:sp>
      <p:sp>
        <p:nvSpPr>
          <p:cNvPr id="4" name="TextBox 3">
            <a:extLst>
              <a:ext uri="{FF2B5EF4-FFF2-40B4-BE49-F238E27FC236}">
                <a16:creationId xmlns:a16="http://schemas.microsoft.com/office/drawing/2014/main" id="{9BFB66A9-D26A-4FB8-8D1F-A272C8D8FA0E}"/>
              </a:ext>
            </a:extLst>
          </p:cNvPr>
          <p:cNvSpPr txBox="1"/>
          <p:nvPr/>
        </p:nvSpPr>
        <p:spPr>
          <a:xfrm>
            <a:off x="713064" y="1233181"/>
            <a:ext cx="10561740" cy="4177717"/>
          </a:xfrm>
          <a:prstGeom prst="rect">
            <a:avLst/>
          </a:prstGeom>
          <a:noFill/>
        </p:spPr>
        <p:txBody>
          <a:bodyPr wrap="square" rtlCol="0">
            <a:spAutoFit/>
          </a:bodyPr>
          <a:lstStyle/>
          <a:p>
            <a:endParaRPr lang="en-GB"/>
          </a:p>
        </p:txBody>
      </p:sp>
      <p:pic>
        <p:nvPicPr>
          <p:cNvPr id="5" name="Picture 4">
            <a:extLst>
              <a:ext uri="{FF2B5EF4-FFF2-40B4-BE49-F238E27FC236}">
                <a16:creationId xmlns:a16="http://schemas.microsoft.com/office/drawing/2014/main" id="{D3F84143-678B-4FA2-A487-493036265992}"/>
              </a:ext>
            </a:extLst>
          </p:cNvPr>
          <p:cNvPicPr>
            <a:picLocks noChangeAspect="1"/>
          </p:cNvPicPr>
          <p:nvPr/>
        </p:nvPicPr>
        <p:blipFill>
          <a:blip r:embed="rId2"/>
          <a:stretch>
            <a:fillRect/>
          </a:stretch>
        </p:blipFill>
        <p:spPr>
          <a:xfrm>
            <a:off x="478172" y="996485"/>
            <a:ext cx="11546702" cy="4737413"/>
          </a:xfrm>
          <a:prstGeom prst="rect">
            <a:avLst/>
          </a:prstGeom>
        </p:spPr>
      </p:pic>
    </p:spTree>
    <p:extLst>
      <p:ext uri="{BB962C8B-B14F-4D97-AF65-F5344CB8AC3E}">
        <p14:creationId xmlns:p14="http://schemas.microsoft.com/office/powerpoint/2010/main" val="280941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87FB98-217D-BE31-C307-98D2EEF0FD87}"/>
              </a:ext>
            </a:extLst>
          </p:cNvPr>
          <p:cNvSpPr txBox="1"/>
          <p:nvPr/>
        </p:nvSpPr>
        <p:spPr>
          <a:xfrm>
            <a:off x="1111526" y="151179"/>
            <a:ext cx="9968948" cy="6555641"/>
          </a:xfrm>
          <a:prstGeom prst="rect">
            <a:avLst/>
          </a:prstGeom>
          <a:noFill/>
        </p:spPr>
        <p:txBody>
          <a:bodyPr wrap="square" rtlCol="0">
            <a:spAutoFit/>
          </a:bodyPr>
          <a:lstStyle/>
          <a:p>
            <a:pPr marL="285750" indent="-285750">
              <a:buFont typeface="Wingdings" panose="05000000000000000000" pitchFamily="2" charset="2"/>
              <a:buChar char="§"/>
            </a:pPr>
            <a:r>
              <a:rPr lang="en-GB" sz="2800" dirty="0">
                <a:solidFill>
                  <a:schemeClr val="tx2"/>
                </a:solidFill>
                <a:latin typeface="Comic Sans MS" panose="030F0702030302020204" pitchFamily="66" charset="0"/>
              </a:rPr>
              <a:t>Ensure that your child is toilet trained. We understand that accidents may occur from time to time so please provide a change of clothing in their bag. Occasionally we may need to ring home if required.</a:t>
            </a:r>
          </a:p>
          <a:p>
            <a:endParaRPr lang="en-GB" sz="2800" dirty="0">
              <a:solidFill>
                <a:schemeClr val="tx2"/>
              </a:solidFill>
              <a:latin typeface="Comic Sans MS" panose="030F0702030302020204" pitchFamily="66" charset="0"/>
            </a:endParaRPr>
          </a:p>
          <a:p>
            <a:pPr marL="285750" indent="-285750">
              <a:buFont typeface="Wingdings" panose="05000000000000000000" pitchFamily="2" charset="2"/>
              <a:buChar char="§"/>
            </a:pPr>
            <a:r>
              <a:rPr lang="en-GB" sz="2800" dirty="0">
                <a:solidFill>
                  <a:schemeClr val="tx2"/>
                </a:solidFill>
                <a:latin typeface="Comic Sans MS" panose="030F0702030302020204" pitchFamily="66" charset="0"/>
              </a:rPr>
              <a:t>Show and encourage your child to use cutlery correctly, sitting at the table to eat. </a:t>
            </a:r>
          </a:p>
          <a:p>
            <a:pPr marL="285750" indent="-285750">
              <a:buFont typeface="Wingdings" panose="05000000000000000000" pitchFamily="2" charset="2"/>
              <a:buChar char="§"/>
            </a:pPr>
            <a:endParaRPr lang="en-GB" sz="2800" dirty="0">
              <a:solidFill>
                <a:schemeClr val="tx2"/>
              </a:solidFill>
              <a:latin typeface="Comic Sans MS" panose="030F0702030302020204" pitchFamily="66" charset="0"/>
            </a:endParaRPr>
          </a:p>
          <a:p>
            <a:r>
              <a:rPr lang="en-GB" sz="2800" dirty="0">
                <a:solidFill>
                  <a:schemeClr val="tx2"/>
                </a:solidFill>
                <a:latin typeface="Comic Sans MS" panose="030F0702030302020204" pitchFamily="66" charset="0"/>
              </a:rPr>
              <a:t>We understand that the children are very young and all develop at different stages, but your assistance with the above will be both beneficial to your child and helpful to us.</a:t>
            </a:r>
          </a:p>
          <a:p>
            <a:pPr marL="285750" indent="-285750">
              <a:buFont typeface="Wingdings" panose="05000000000000000000" pitchFamily="2" charset="2"/>
              <a:buChar char="§"/>
            </a:pPr>
            <a:endParaRPr lang="en-GB" sz="2800" dirty="0">
              <a:solidFill>
                <a:schemeClr val="tx2"/>
              </a:solidFill>
              <a:latin typeface="Comic Sans MS" panose="030F0702030302020204" pitchFamily="66" charset="0"/>
            </a:endParaRPr>
          </a:p>
          <a:p>
            <a:pPr marL="285750" indent="-285750">
              <a:buFont typeface="Wingdings" panose="05000000000000000000" pitchFamily="2" charset="2"/>
              <a:buChar char="§"/>
            </a:pPr>
            <a:endParaRPr lang="en-GB" sz="2800" dirty="0">
              <a:solidFill>
                <a:schemeClr val="tx2"/>
              </a:solidFill>
            </a:endParaRPr>
          </a:p>
          <a:p>
            <a:pPr marL="285750" indent="-285750">
              <a:buFont typeface="Wingdings" panose="05000000000000000000" pitchFamily="2" charset="2"/>
              <a:buChar char="§"/>
            </a:pPr>
            <a:endParaRPr lang="en-GB" sz="2800" dirty="0">
              <a:solidFill>
                <a:schemeClr val="tx2"/>
              </a:solidFill>
            </a:endParaRPr>
          </a:p>
        </p:txBody>
      </p:sp>
    </p:spTree>
    <p:extLst>
      <p:ext uri="{BB962C8B-B14F-4D97-AF65-F5344CB8AC3E}">
        <p14:creationId xmlns:p14="http://schemas.microsoft.com/office/powerpoint/2010/main" val="313070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87FB98-217D-BE31-C307-98D2EEF0FD87}"/>
              </a:ext>
            </a:extLst>
          </p:cNvPr>
          <p:cNvSpPr txBox="1"/>
          <p:nvPr/>
        </p:nvSpPr>
        <p:spPr>
          <a:xfrm>
            <a:off x="1212574" y="347870"/>
            <a:ext cx="9968948" cy="6124754"/>
          </a:xfrm>
          <a:prstGeom prst="rect">
            <a:avLst/>
          </a:prstGeom>
          <a:noFill/>
        </p:spPr>
        <p:txBody>
          <a:bodyPr wrap="square" rtlCol="0">
            <a:spAutoFit/>
          </a:bodyPr>
          <a:lstStyle/>
          <a:p>
            <a:pPr algn="ctr"/>
            <a:r>
              <a:rPr lang="en-GB" sz="2800" u="sng" dirty="0">
                <a:solidFill>
                  <a:schemeClr val="tx2"/>
                </a:solidFill>
                <a:latin typeface="Comic Sans MS" panose="030F0702030302020204" pitchFamily="66" charset="0"/>
              </a:rPr>
              <a:t>Start date</a:t>
            </a:r>
          </a:p>
          <a:p>
            <a:pPr marL="285750" indent="-285750">
              <a:buFont typeface="Wingdings" panose="05000000000000000000" pitchFamily="2" charset="2"/>
              <a:buChar char="§"/>
            </a:pPr>
            <a:endParaRPr lang="en-GB" sz="2800" u="sng" dirty="0">
              <a:solidFill>
                <a:schemeClr val="tx2"/>
              </a:solidFill>
              <a:latin typeface="Comic Sans MS" panose="030F0702030302020204" pitchFamily="66" charset="0"/>
            </a:endParaRPr>
          </a:p>
          <a:p>
            <a:pPr marL="285750" indent="-285750">
              <a:buFont typeface="Wingdings" panose="05000000000000000000" pitchFamily="2" charset="2"/>
              <a:buChar char="§"/>
            </a:pPr>
            <a:r>
              <a:rPr lang="en-GB" sz="2800" dirty="0">
                <a:solidFill>
                  <a:schemeClr val="tx2"/>
                </a:solidFill>
                <a:latin typeface="Comic Sans MS" panose="030F0702030302020204" pitchFamily="66" charset="0"/>
              </a:rPr>
              <a:t>Children will start at 9am and will finish at 3pm. </a:t>
            </a:r>
            <a:br>
              <a:rPr lang="en-GB" sz="2800" dirty="0">
                <a:solidFill>
                  <a:schemeClr val="tx2"/>
                </a:solidFill>
                <a:latin typeface="Comic Sans MS" panose="030F0702030302020204" pitchFamily="66" charset="0"/>
              </a:rPr>
            </a:br>
            <a:r>
              <a:rPr lang="en-GB" sz="2800" dirty="0">
                <a:solidFill>
                  <a:schemeClr val="tx2"/>
                </a:solidFill>
                <a:latin typeface="Comic Sans MS" panose="030F0702030302020204" pitchFamily="66" charset="0"/>
              </a:rPr>
              <a:t>Late arrivals should report to the office and sign in. We encourage parents to be punctual as lateness often disrupts learning. </a:t>
            </a:r>
          </a:p>
          <a:p>
            <a:pPr marL="285750" indent="-285750">
              <a:buFont typeface="Wingdings" panose="05000000000000000000" pitchFamily="2" charset="2"/>
              <a:buChar char="§"/>
            </a:pPr>
            <a:endParaRPr lang="en-GB" sz="2800" dirty="0">
              <a:solidFill>
                <a:schemeClr val="tx2"/>
              </a:solidFill>
              <a:latin typeface="Comic Sans MS" panose="030F0702030302020204" pitchFamily="66" charset="0"/>
            </a:endParaRPr>
          </a:p>
          <a:p>
            <a:pPr marL="285750" indent="-285750">
              <a:buFont typeface="Wingdings" panose="05000000000000000000" pitchFamily="2" charset="2"/>
              <a:buChar char="§"/>
            </a:pPr>
            <a:r>
              <a:rPr lang="en-GB" sz="2800" dirty="0">
                <a:solidFill>
                  <a:schemeClr val="tx2"/>
                </a:solidFill>
                <a:latin typeface="Comic Sans MS" panose="030F0702030302020204" pitchFamily="66" charset="0"/>
              </a:rPr>
              <a:t>Please complete the relevant forms in your pack and return to school on the first day.</a:t>
            </a:r>
          </a:p>
          <a:p>
            <a:pPr marL="285750" indent="-285750">
              <a:buFont typeface="Wingdings" panose="05000000000000000000" pitchFamily="2" charset="2"/>
              <a:buChar char="§"/>
            </a:pPr>
            <a:endParaRPr lang="en-GB" sz="2800" dirty="0">
              <a:solidFill>
                <a:schemeClr val="tx2"/>
              </a:solidFill>
              <a:latin typeface="Comic Sans MS" panose="030F0702030302020204" pitchFamily="66" charset="0"/>
            </a:endParaRPr>
          </a:p>
          <a:p>
            <a:pPr marL="285750" indent="-285750" algn="ctr">
              <a:buFont typeface="Wingdings" panose="05000000000000000000" pitchFamily="2" charset="2"/>
              <a:buChar char="§"/>
            </a:pPr>
            <a:r>
              <a:rPr lang="en-GB" sz="2800" dirty="0">
                <a:solidFill>
                  <a:schemeClr val="tx2"/>
                </a:solidFill>
                <a:latin typeface="Comic Sans MS" panose="030F0702030302020204" pitchFamily="66" charset="0"/>
              </a:rPr>
              <a:t>The start date for children is: </a:t>
            </a:r>
            <a:br>
              <a:rPr lang="en-GB" sz="2800" dirty="0">
                <a:solidFill>
                  <a:schemeClr val="tx2"/>
                </a:solidFill>
                <a:latin typeface="Comic Sans MS" panose="030F0702030302020204" pitchFamily="66" charset="0"/>
              </a:rPr>
            </a:br>
            <a:r>
              <a:rPr lang="en-GB" sz="2800" b="1" u="sng" dirty="0">
                <a:solidFill>
                  <a:srgbClr val="FF0000"/>
                </a:solidFill>
                <a:latin typeface="Comic Sans MS" panose="030F0702030302020204" pitchFamily="66" charset="0"/>
              </a:rPr>
              <a:t>Thursday 4</a:t>
            </a:r>
            <a:r>
              <a:rPr lang="en-GB" sz="2800" b="1" u="sng" baseline="30000" dirty="0">
                <a:solidFill>
                  <a:srgbClr val="FF0000"/>
                </a:solidFill>
                <a:latin typeface="Comic Sans MS" panose="030F0702030302020204" pitchFamily="66" charset="0"/>
              </a:rPr>
              <a:t>th</a:t>
            </a:r>
            <a:r>
              <a:rPr lang="en-GB" sz="2800" b="1" u="sng" dirty="0">
                <a:solidFill>
                  <a:srgbClr val="FF0000"/>
                </a:solidFill>
                <a:latin typeface="Comic Sans MS" panose="030F0702030302020204" pitchFamily="66" charset="0"/>
              </a:rPr>
              <a:t> September</a:t>
            </a:r>
          </a:p>
          <a:p>
            <a:pPr marL="285750" indent="-285750">
              <a:buFont typeface="Wingdings" panose="05000000000000000000" pitchFamily="2" charset="2"/>
              <a:buChar char="§"/>
            </a:pPr>
            <a:endParaRPr lang="en-GB" sz="2800" dirty="0">
              <a:solidFill>
                <a:schemeClr val="tx2"/>
              </a:solidFill>
            </a:endParaRPr>
          </a:p>
          <a:p>
            <a:pPr marL="285750" indent="-285750">
              <a:buFont typeface="Wingdings" panose="05000000000000000000" pitchFamily="2" charset="2"/>
              <a:buChar char="§"/>
            </a:pPr>
            <a:endParaRPr lang="en-GB" sz="2800" dirty="0">
              <a:solidFill>
                <a:schemeClr val="tx2"/>
              </a:solidFill>
            </a:endParaRPr>
          </a:p>
        </p:txBody>
      </p:sp>
    </p:spTree>
    <p:extLst>
      <p:ext uri="{BB962C8B-B14F-4D97-AF65-F5344CB8AC3E}">
        <p14:creationId xmlns:p14="http://schemas.microsoft.com/office/powerpoint/2010/main" val="123060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47C45-B208-B442-E1DB-FA722227A1E3}"/>
              </a:ext>
            </a:extLst>
          </p:cNvPr>
          <p:cNvSpPr txBox="1"/>
          <p:nvPr/>
        </p:nvSpPr>
        <p:spPr>
          <a:xfrm>
            <a:off x="3140765" y="1789044"/>
            <a:ext cx="5665304" cy="707886"/>
          </a:xfrm>
          <a:prstGeom prst="rect">
            <a:avLst/>
          </a:prstGeom>
          <a:noFill/>
        </p:spPr>
        <p:txBody>
          <a:bodyPr wrap="square" rtlCol="0">
            <a:spAutoFit/>
          </a:bodyPr>
          <a:lstStyle/>
          <a:p>
            <a:pPr algn="ctr"/>
            <a:r>
              <a:rPr lang="en-GB" sz="4000" b="1" u="sng">
                <a:latin typeface="Comic Sans MS" panose="030F0702030302020204" pitchFamily="66" charset="0"/>
              </a:rPr>
              <a:t>Any questions?</a:t>
            </a:r>
          </a:p>
        </p:txBody>
      </p:sp>
    </p:spTree>
    <p:extLst>
      <p:ext uri="{BB962C8B-B14F-4D97-AF65-F5344CB8AC3E}">
        <p14:creationId xmlns:p14="http://schemas.microsoft.com/office/powerpoint/2010/main" val="77497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57250"/>
            <a:ext cx="10624296" cy="1200416"/>
          </a:xfrm>
        </p:spPr>
        <p:txBody>
          <a:bodyPr>
            <a:normAutofit fontScale="90000"/>
          </a:bodyPr>
          <a:lstStyle/>
          <a:p>
            <a:pPr algn="ctr"/>
            <a:r>
              <a:rPr lang="en-GB" sz="7200">
                <a:latin typeface="NTPreCursive" panose="03000400000000000000" pitchFamily="66" charset="0"/>
              </a:rPr>
              <a:t>       </a:t>
            </a:r>
            <a:r>
              <a:rPr lang="en-GB" sz="7200">
                <a:latin typeface="Comic Sans MS" panose="030F0702030302020204" pitchFamily="66" charset="0"/>
              </a:rPr>
              <a:t>Welcome to Cwmfelin</a:t>
            </a:r>
          </a:p>
        </p:txBody>
      </p:sp>
      <p:sp>
        <p:nvSpPr>
          <p:cNvPr id="3" name="Content Placeholder 2"/>
          <p:cNvSpPr>
            <a:spLocks noGrp="1"/>
          </p:cNvSpPr>
          <p:nvPr>
            <p:ph idx="1"/>
          </p:nvPr>
        </p:nvSpPr>
        <p:spPr>
          <a:xfrm>
            <a:off x="2208213" y="2238375"/>
            <a:ext cx="9372600" cy="4114800"/>
          </a:xfrm>
        </p:spPr>
        <p:txBody>
          <a:bodyPr>
            <a:normAutofit/>
          </a:bodyPr>
          <a:lstStyle/>
          <a:p>
            <a:pPr marL="45720" indent="0" algn="ctr">
              <a:buNone/>
            </a:pPr>
            <a:r>
              <a:rPr lang="en-GB" sz="3600" b="1">
                <a:latin typeface="Comic Sans MS" panose="030F0702030302020204" pitchFamily="66" charset="0"/>
              </a:rPr>
              <a:t>Hello and Welcome to Nursery! </a:t>
            </a:r>
            <a:endParaRPr lang="en-GB" sz="3600">
              <a:latin typeface="Comic Sans MS" panose="030F0702030302020204" pitchFamily="66" charset="0"/>
            </a:endParaRPr>
          </a:p>
          <a:p>
            <a:pPr marL="45720" indent="0" algn="ctr">
              <a:buNone/>
            </a:pPr>
            <a:r>
              <a:rPr lang="en-GB" sz="3000">
                <a:latin typeface="Comic Sans MS" panose="030F0702030302020204" pitchFamily="66" charset="0"/>
              </a:rPr>
              <a:t>During this presentation you will find out information about our Early Years Department. </a:t>
            </a:r>
          </a:p>
          <a:p>
            <a:pPr marL="0" indent="0" algn="ctr">
              <a:lnSpc>
                <a:spcPct val="120000"/>
              </a:lnSpc>
              <a:spcBef>
                <a:spcPts val="0"/>
              </a:spcBef>
              <a:buNone/>
            </a:pPr>
            <a:r>
              <a:rPr lang="en-GB" sz="3000">
                <a:latin typeface="Comic Sans MS" panose="030F0702030302020204" pitchFamily="66" charset="0"/>
              </a:rPr>
              <a:t>We are very excited to welcome your children to Cwmfelin.</a:t>
            </a:r>
          </a:p>
        </p:txBody>
      </p:sp>
    </p:spTree>
    <p:extLst>
      <p:ext uri="{BB962C8B-B14F-4D97-AF65-F5344CB8AC3E}">
        <p14:creationId xmlns:p14="http://schemas.microsoft.com/office/powerpoint/2010/main" val="190577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492898" y="56623"/>
            <a:ext cx="5789545" cy="161774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5400" u="sng">
                <a:solidFill>
                  <a:srgbClr val="002060"/>
                </a:solidFill>
                <a:effectLst>
                  <a:outerShdw blurRad="38100" dist="38100" dir="2700000" algn="tl">
                    <a:srgbClr val="000000">
                      <a:alpha val="43137"/>
                    </a:srgbClr>
                  </a:outerShdw>
                </a:effectLst>
                <a:latin typeface="Comic Sans MS" panose="030F0702030302020204" pitchFamily="66" charset="0"/>
              </a:rPr>
              <a:t>Staff</a:t>
            </a:r>
            <a:endParaRPr lang="en-US" sz="5400">
              <a:solidFill>
                <a:srgbClr val="002060"/>
              </a:solidFill>
              <a:latin typeface="Comic Sans MS" panose="030F0702030302020204" pitchFamily="66" charset="0"/>
            </a:endParaRPr>
          </a:p>
        </p:txBody>
      </p:sp>
      <p:sp>
        <p:nvSpPr>
          <p:cNvPr id="20" name="TextBox 19"/>
          <p:cNvSpPr txBox="1"/>
          <p:nvPr/>
        </p:nvSpPr>
        <p:spPr>
          <a:xfrm>
            <a:off x="3948445" y="1085481"/>
            <a:ext cx="3487774" cy="1569660"/>
          </a:xfrm>
          <a:prstGeom prst="rect">
            <a:avLst/>
          </a:prstGeom>
          <a:noFill/>
        </p:spPr>
        <p:txBody>
          <a:bodyPr wrap="square" rtlCol="0">
            <a:spAutoFit/>
          </a:bodyPr>
          <a:lstStyle/>
          <a:p>
            <a:pPr algn="ctr"/>
            <a:r>
              <a:rPr lang="en-GB" sz="2800" b="1" u="sng" dirty="0">
                <a:solidFill>
                  <a:schemeClr val="tx2"/>
                </a:solidFill>
                <a:latin typeface="Comic Sans MS" panose="030F0702030302020204" pitchFamily="66" charset="0"/>
              </a:rPr>
              <a:t>Mrs L Evans</a:t>
            </a:r>
            <a:br>
              <a:rPr lang="en-GB" sz="2800" b="1" u="sng" dirty="0">
                <a:solidFill>
                  <a:schemeClr val="tx2"/>
                </a:solidFill>
                <a:latin typeface="Comic Sans MS" panose="030F0702030302020204" pitchFamily="66" charset="0"/>
              </a:rPr>
            </a:br>
            <a:r>
              <a:rPr lang="en-GB" sz="2000" b="1" u="sng" dirty="0">
                <a:solidFill>
                  <a:schemeClr val="tx2"/>
                </a:solidFill>
                <a:latin typeface="Comic Sans MS" panose="030F0702030302020204" pitchFamily="66" charset="0"/>
              </a:rPr>
              <a:t>Teacher/ Acting Assistant Headteacher</a:t>
            </a:r>
            <a:endParaRPr lang="en-GB" b="1" u="sng" dirty="0">
              <a:solidFill>
                <a:schemeClr val="tx2"/>
              </a:solidFill>
              <a:latin typeface="Comic Sans MS" panose="030F0702030302020204" pitchFamily="66" charset="0"/>
            </a:endParaRPr>
          </a:p>
          <a:p>
            <a:pPr algn="ctr"/>
            <a:endParaRPr lang="en-GB" sz="2800" dirty="0">
              <a:solidFill>
                <a:schemeClr val="tx2"/>
              </a:solidFill>
              <a:latin typeface="Comic Sans MS" panose="030F0702030302020204" pitchFamily="66" charset="0"/>
            </a:endParaRPr>
          </a:p>
        </p:txBody>
      </p:sp>
      <p:sp>
        <p:nvSpPr>
          <p:cNvPr id="2" name="Rectangle 1"/>
          <p:cNvSpPr/>
          <p:nvPr/>
        </p:nvSpPr>
        <p:spPr>
          <a:xfrm>
            <a:off x="216823" y="1108769"/>
            <a:ext cx="3311534" cy="830997"/>
          </a:xfrm>
          <a:prstGeom prst="rect">
            <a:avLst/>
          </a:prstGeom>
        </p:spPr>
        <p:txBody>
          <a:bodyPr wrap="square">
            <a:spAutoFit/>
          </a:bodyPr>
          <a:lstStyle/>
          <a:p>
            <a:pPr algn="ctr"/>
            <a:r>
              <a:rPr lang="en-GB" sz="2800" b="1" u="sng" dirty="0">
                <a:solidFill>
                  <a:schemeClr val="tx2"/>
                </a:solidFill>
                <a:latin typeface="Comic Sans MS" panose="030F0702030302020204" pitchFamily="66" charset="0"/>
              </a:rPr>
              <a:t>Mrs J. Edwards</a:t>
            </a:r>
          </a:p>
          <a:p>
            <a:pPr algn="ctr"/>
            <a:r>
              <a:rPr lang="en-GB" sz="2000" b="1" u="sng" dirty="0">
                <a:solidFill>
                  <a:schemeClr val="tx2"/>
                </a:solidFill>
                <a:latin typeface="Comic Sans MS" panose="030F0702030302020204" pitchFamily="66" charset="0"/>
              </a:rPr>
              <a:t>Acting Headteacher</a:t>
            </a:r>
          </a:p>
        </p:txBody>
      </p:sp>
      <p:sp>
        <p:nvSpPr>
          <p:cNvPr id="7" name="TextBox 6">
            <a:extLst>
              <a:ext uri="{FF2B5EF4-FFF2-40B4-BE49-F238E27FC236}">
                <a16:creationId xmlns:a16="http://schemas.microsoft.com/office/drawing/2014/main" id="{75874D99-62AB-4200-90A5-BE01241061B4}"/>
              </a:ext>
            </a:extLst>
          </p:cNvPr>
          <p:cNvSpPr txBox="1"/>
          <p:nvPr/>
        </p:nvSpPr>
        <p:spPr>
          <a:xfrm>
            <a:off x="6601449" y="3964985"/>
            <a:ext cx="3487774" cy="1261884"/>
          </a:xfrm>
          <a:prstGeom prst="rect">
            <a:avLst/>
          </a:prstGeom>
          <a:noFill/>
        </p:spPr>
        <p:txBody>
          <a:bodyPr wrap="square" rtlCol="0">
            <a:spAutoFit/>
          </a:bodyPr>
          <a:lstStyle/>
          <a:p>
            <a:pPr algn="ctr"/>
            <a:r>
              <a:rPr lang="en-GB" sz="2800" b="1" u="sng" dirty="0">
                <a:solidFill>
                  <a:schemeClr val="tx2"/>
                </a:solidFill>
                <a:latin typeface="Comic Sans MS" panose="030F0702030302020204" pitchFamily="66" charset="0"/>
              </a:rPr>
              <a:t>Miss J Walters</a:t>
            </a:r>
            <a:br>
              <a:rPr lang="en-GB" sz="2800" b="1" u="sng" dirty="0">
                <a:solidFill>
                  <a:schemeClr val="tx2"/>
                </a:solidFill>
                <a:latin typeface="Comic Sans MS" panose="030F0702030302020204" pitchFamily="66" charset="0"/>
              </a:rPr>
            </a:br>
            <a:r>
              <a:rPr lang="en-GB" sz="2000" b="1" u="sng" dirty="0">
                <a:solidFill>
                  <a:schemeClr val="tx2"/>
                </a:solidFill>
                <a:latin typeface="Comic Sans MS" panose="030F0702030302020204" pitchFamily="66" charset="0"/>
              </a:rPr>
              <a:t>LSO</a:t>
            </a:r>
            <a:endParaRPr lang="en-GB" sz="2800" dirty="0">
              <a:solidFill>
                <a:schemeClr val="tx2"/>
              </a:solidFill>
              <a:latin typeface="Comic Sans MS" panose="030F0702030302020204" pitchFamily="66" charset="0"/>
            </a:endParaRPr>
          </a:p>
          <a:p>
            <a:pPr algn="ctr"/>
            <a:endParaRPr lang="en-GB" sz="2800" dirty="0">
              <a:solidFill>
                <a:schemeClr val="tx2"/>
              </a:solidFill>
              <a:latin typeface="Comic Sans MS" panose="030F0702030302020204" pitchFamily="66" charset="0"/>
            </a:endParaRPr>
          </a:p>
        </p:txBody>
      </p:sp>
      <p:sp>
        <p:nvSpPr>
          <p:cNvPr id="11" name="TextBox 10">
            <a:extLst>
              <a:ext uri="{FF2B5EF4-FFF2-40B4-BE49-F238E27FC236}">
                <a16:creationId xmlns:a16="http://schemas.microsoft.com/office/drawing/2014/main" id="{5158B872-D959-46C4-9B05-BAD9BC3CEFCC}"/>
              </a:ext>
            </a:extLst>
          </p:cNvPr>
          <p:cNvSpPr txBox="1"/>
          <p:nvPr/>
        </p:nvSpPr>
        <p:spPr>
          <a:xfrm>
            <a:off x="6667929" y="1154935"/>
            <a:ext cx="6842588" cy="830997"/>
          </a:xfrm>
          <a:prstGeom prst="rect">
            <a:avLst/>
          </a:prstGeom>
          <a:noFill/>
        </p:spPr>
        <p:txBody>
          <a:bodyPr wrap="square">
            <a:spAutoFit/>
          </a:bodyPr>
          <a:lstStyle/>
          <a:p>
            <a:pPr algn="ctr"/>
            <a:r>
              <a:rPr lang="en-GB" sz="2800" b="1" u="sng" dirty="0">
                <a:solidFill>
                  <a:schemeClr val="tx2"/>
                </a:solidFill>
                <a:latin typeface="Comic Sans MS" panose="030F0702030302020204" pitchFamily="66" charset="0"/>
              </a:rPr>
              <a:t>Mrs G Hulme</a:t>
            </a:r>
            <a:br>
              <a:rPr lang="en-GB" sz="2400" b="1" u="sng" dirty="0">
                <a:solidFill>
                  <a:schemeClr val="tx2"/>
                </a:solidFill>
                <a:latin typeface="Comic Sans MS" panose="030F0702030302020204" pitchFamily="66" charset="0"/>
              </a:rPr>
            </a:br>
            <a:r>
              <a:rPr lang="en-GB" sz="2000" b="1" u="sng" dirty="0">
                <a:solidFill>
                  <a:schemeClr val="tx2"/>
                </a:solidFill>
                <a:latin typeface="Comic Sans MS" panose="030F0702030302020204" pitchFamily="66" charset="0"/>
              </a:rPr>
              <a:t>LSO</a:t>
            </a:r>
            <a:endParaRPr lang="en-GB" b="1" u="sng" dirty="0">
              <a:solidFill>
                <a:schemeClr val="tx2"/>
              </a:solidFill>
              <a:latin typeface="Comic Sans MS" panose="030F0702030302020204" pitchFamily="66" charset="0"/>
            </a:endParaRPr>
          </a:p>
        </p:txBody>
      </p:sp>
      <p:sp>
        <p:nvSpPr>
          <p:cNvPr id="13" name="TextBox 12">
            <a:extLst>
              <a:ext uri="{FF2B5EF4-FFF2-40B4-BE49-F238E27FC236}">
                <a16:creationId xmlns:a16="http://schemas.microsoft.com/office/drawing/2014/main" id="{DDED7C83-8C3E-4644-A83A-04CA4D9A7127}"/>
              </a:ext>
            </a:extLst>
          </p:cNvPr>
          <p:cNvSpPr txBox="1"/>
          <p:nvPr/>
        </p:nvSpPr>
        <p:spPr>
          <a:xfrm>
            <a:off x="0" y="3964985"/>
            <a:ext cx="7500134" cy="830997"/>
          </a:xfrm>
          <a:prstGeom prst="rect">
            <a:avLst/>
          </a:prstGeom>
          <a:noFill/>
        </p:spPr>
        <p:txBody>
          <a:bodyPr wrap="square">
            <a:spAutoFit/>
          </a:bodyPr>
          <a:lstStyle/>
          <a:p>
            <a:pPr algn="ctr"/>
            <a:r>
              <a:rPr lang="en-GB" sz="2800" b="1" u="sng" dirty="0">
                <a:solidFill>
                  <a:schemeClr val="tx2"/>
                </a:solidFill>
                <a:latin typeface="Comic Sans MS" panose="030F0702030302020204" pitchFamily="66" charset="0"/>
              </a:rPr>
              <a:t>Mrs L Sykes</a:t>
            </a:r>
            <a:br>
              <a:rPr lang="en-GB" sz="1800" b="1" u="sng" dirty="0">
                <a:solidFill>
                  <a:schemeClr val="tx2"/>
                </a:solidFill>
                <a:latin typeface="Comic Sans MS" panose="030F0702030302020204" pitchFamily="66" charset="0"/>
              </a:rPr>
            </a:br>
            <a:r>
              <a:rPr lang="en-GB" sz="2000" b="1" u="sng" dirty="0">
                <a:solidFill>
                  <a:schemeClr val="tx2"/>
                </a:solidFill>
                <a:latin typeface="Comic Sans MS" panose="030F0702030302020204" pitchFamily="66" charset="0"/>
              </a:rPr>
              <a:t>LSO</a:t>
            </a:r>
            <a:endParaRPr lang="en-GB" sz="1800" dirty="0">
              <a:solidFill>
                <a:schemeClr val="tx2"/>
              </a:solidFill>
              <a:latin typeface="Comic Sans MS" panose="030F0702030302020204" pitchFamily="66" charset="0"/>
            </a:endParaRPr>
          </a:p>
        </p:txBody>
      </p:sp>
      <p:pic>
        <p:nvPicPr>
          <p:cNvPr id="9" name="Picture 8">
            <a:extLst>
              <a:ext uri="{FF2B5EF4-FFF2-40B4-BE49-F238E27FC236}">
                <a16:creationId xmlns:a16="http://schemas.microsoft.com/office/drawing/2014/main" id="{73886910-55CD-43E2-BBF3-33A21AC77F3B}"/>
              </a:ext>
            </a:extLst>
          </p:cNvPr>
          <p:cNvPicPr>
            <a:picLocks noChangeAspect="1"/>
          </p:cNvPicPr>
          <p:nvPr/>
        </p:nvPicPr>
        <p:blipFill rotWithShape="1">
          <a:blip r:embed="rId3"/>
          <a:srcRect l="45854" t="45748" r="45855" b="37641"/>
          <a:stretch/>
        </p:blipFill>
        <p:spPr>
          <a:xfrm>
            <a:off x="1061636" y="1985932"/>
            <a:ext cx="1621907" cy="1827699"/>
          </a:xfrm>
          <a:prstGeom prst="rect">
            <a:avLst/>
          </a:prstGeom>
        </p:spPr>
      </p:pic>
      <p:pic>
        <p:nvPicPr>
          <p:cNvPr id="15" name="Picture 14">
            <a:extLst>
              <a:ext uri="{FF2B5EF4-FFF2-40B4-BE49-F238E27FC236}">
                <a16:creationId xmlns:a16="http://schemas.microsoft.com/office/drawing/2014/main" id="{F99991DF-909C-49CD-973D-6B823DA77562}"/>
              </a:ext>
            </a:extLst>
          </p:cNvPr>
          <p:cNvPicPr>
            <a:picLocks noChangeAspect="1"/>
          </p:cNvPicPr>
          <p:nvPr/>
        </p:nvPicPr>
        <p:blipFill rotWithShape="1">
          <a:blip r:embed="rId4"/>
          <a:srcRect l="54146" t="30652" r="38483" b="55823"/>
          <a:stretch/>
        </p:blipFill>
        <p:spPr>
          <a:xfrm>
            <a:off x="4983672" y="2292220"/>
            <a:ext cx="1474039" cy="1521412"/>
          </a:xfrm>
          <a:prstGeom prst="rect">
            <a:avLst/>
          </a:prstGeom>
        </p:spPr>
      </p:pic>
      <p:pic>
        <p:nvPicPr>
          <p:cNvPr id="17" name="Picture 16">
            <a:extLst>
              <a:ext uri="{FF2B5EF4-FFF2-40B4-BE49-F238E27FC236}">
                <a16:creationId xmlns:a16="http://schemas.microsoft.com/office/drawing/2014/main" id="{84F29A69-B820-40C2-9935-C8F5D23C68B3}"/>
              </a:ext>
            </a:extLst>
          </p:cNvPr>
          <p:cNvPicPr>
            <a:picLocks noChangeAspect="1"/>
          </p:cNvPicPr>
          <p:nvPr/>
        </p:nvPicPr>
        <p:blipFill rotWithShape="1">
          <a:blip r:embed="rId5"/>
          <a:srcRect l="26292" t="47383" r="66208" b="37974"/>
          <a:stretch/>
        </p:blipFill>
        <p:spPr>
          <a:xfrm>
            <a:off x="9284285" y="2015806"/>
            <a:ext cx="1609875" cy="1767949"/>
          </a:xfrm>
          <a:prstGeom prst="rect">
            <a:avLst/>
          </a:prstGeom>
        </p:spPr>
      </p:pic>
      <p:pic>
        <p:nvPicPr>
          <p:cNvPr id="19" name="Picture 18">
            <a:extLst>
              <a:ext uri="{FF2B5EF4-FFF2-40B4-BE49-F238E27FC236}">
                <a16:creationId xmlns:a16="http://schemas.microsoft.com/office/drawing/2014/main" id="{0A854501-9686-4048-96D9-9BC7F9C6A871}"/>
              </a:ext>
            </a:extLst>
          </p:cNvPr>
          <p:cNvPicPr>
            <a:picLocks noChangeAspect="1"/>
          </p:cNvPicPr>
          <p:nvPr/>
        </p:nvPicPr>
        <p:blipFill rotWithShape="1">
          <a:blip r:embed="rId5"/>
          <a:srcRect l="43876" t="46553" r="48343" b="38612"/>
          <a:stretch/>
        </p:blipFill>
        <p:spPr>
          <a:xfrm>
            <a:off x="2981492" y="4795982"/>
            <a:ext cx="1754893" cy="1882220"/>
          </a:xfrm>
          <a:prstGeom prst="rect">
            <a:avLst/>
          </a:prstGeom>
        </p:spPr>
      </p:pic>
      <p:pic>
        <p:nvPicPr>
          <p:cNvPr id="22" name="Picture 21">
            <a:extLst>
              <a:ext uri="{FF2B5EF4-FFF2-40B4-BE49-F238E27FC236}">
                <a16:creationId xmlns:a16="http://schemas.microsoft.com/office/drawing/2014/main" id="{CCF03947-CBD2-4C27-AA7C-17BC02A3CCE4}"/>
              </a:ext>
            </a:extLst>
          </p:cNvPr>
          <p:cNvPicPr>
            <a:picLocks noChangeAspect="1"/>
          </p:cNvPicPr>
          <p:nvPr/>
        </p:nvPicPr>
        <p:blipFill rotWithShape="1">
          <a:blip r:embed="rId5"/>
          <a:srcRect l="64213" t="44045" r="28167" b="36179"/>
          <a:stretch/>
        </p:blipFill>
        <p:spPr>
          <a:xfrm>
            <a:off x="7700715" y="4795981"/>
            <a:ext cx="1350863" cy="1972185"/>
          </a:xfrm>
          <a:prstGeom prst="rect">
            <a:avLst/>
          </a:prstGeom>
        </p:spPr>
      </p:pic>
    </p:spTree>
    <p:extLst>
      <p:ext uri="{BB962C8B-B14F-4D97-AF65-F5344CB8AC3E}">
        <p14:creationId xmlns:p14="http://schemas.microsoft.com/office/powerpoint/2010/main" val="208392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83479" y="175146"/>
            <a:ext cx="12008521" cy="643171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endParaRPr lang="en-US" sz="3200">
              <a:solidFill>
                <a:srgbClr val="002060"/>
              </a:solidFill>
              <a:latin typeface="Berlin Sans FB" panose="020E0602020502020306" pitchFamily="34" charset="0"/>
            </a:endParaRPr>
          </a:p>
        </p:txBody>
      </p:sp>
      <p:sp>
        <p:nvSpPr>
          <p:cNvPr id="9" name="TextBox 8"/>
          <p:cNvSpPr txBox="1"/>
          <p:nvPr/>
        </p:nvSpPr>
        <p:spPr>
          <a:xfrm>
            <a:off x="510015" y="1425413"/>
            <a:ext cx="11171969" cy="1815882"/>
          </a:xfrm>
          <a:prstGeom prst="rect">
            <a:avLst/>
          </a:prstGeom>
          <a:noFill/>
        </p:spPr>
        <p:txBody>
          <a:bodyPr wrap="square" rtlCol="0">
            <a:spAutoFit/>
          </a:bodyPr>
          <a:lstStyle/>
          <a:p>
            <a:pPr algn="ctr"/>
            <a:r>
              <a:rPr lang="en-GB" sz="2800" dirty="0">
                <a:solidFill>
                  <a:schemeClr val="tx2"/>
                </a:solidFill>
                <a:latin typeface="Comic Sans MS" panose="030F0702030302020204" pitchFamily="66" charset="0"/>
              </a:rPr>
              <a:t>Our Early Years unit includes two buildings, The Willows and the Rainbow room which has an enclosed yard with direct access from the classroom. We use the outdoor environment for lots of our learning opportunities and have full access to the school field.</a:t>
            </a:r>
          </a:p>
        </p:txBody>
      </p:sp>
      <p:sp>
        <p:nvSpPr>
          <p:cNvPr id="10" name="TextBox 9"/>
          <p:cNvSpPr txBox="1"/>
          <p:nvPr/>
        </p:nvSpPr>
        <p:spPr>
          <a:xfrm>
            <a:off x="948583" y="384781"/>
            <a:ext cx="9932607" cy="830997"/>
          </a:xfrm>
          <a:prstGeom prst="rect">
            <a:avLst/>
          </a:prstGeom>
          <a:noFill/>
        </p:spPr>
        <p:txBody>
          <a:bodyPr wrap="square" rtlCol="0">
            <a:spAutoFit/>
          </a:bodyPr>
          <a:lstStyle/>
          <a:p>
            <a:pPr algn="ctr"/>
            <a:r>
              <a:rPr lang="en-GB" sz="4800" u="sng">
                <a:solidFill>
                  <a:schemeClr val="tx2"/>
                </a:solidFill>
                <a:latin typeface="Comic Sans MS" panose="030F0702030302020204" pitchFamily="66" charset="0"/>
              </a:rPr>
              <a:t>Our learning environment</a:t>
            </a:r>
            <a:endParaRPr lang="en-GB" sz="4800">
              <a:solidFill>
                <a:schemeClr val="tx2"/>
              </a:solidFill>
              <a:latin typeface="Comic Sans MS" panose="030F0702030302020204" pitchFamily="66" charset="0"/>
            </a:endParaRPr>
          </a:p>
        </p:txBody>
      </p:sp>
      <p:sp>
        <p:nvSpPr>
          <p:cNvPr id="3" name="TextBox 2"/>
          <p:cNvSpPr txBox="1"/>
          <p:nvPr/>
        </p:nvSpPr>
        <p:spPr>
          <a:xfrm>
            <a:off x="14045097" y="-2694372"/>
            <a:ext cx="1028136" cy="1477328"/>
          </a:xfrm>
          <a:prstGeom prst="rect">
            <a:avLst/>
          </a:prstGeom>
          <a:noFill/>
        </p:spPr>
        <p:txBody>
          <a:bodyPr wrap="square" rtlCol="0">
            <a:spAutoFit/>
          </a:bodyPr>
          <a:lstStyle/>
          <a:p>
            <a:r>
              <a:rPr lang="en-GB"/>
              <a:t>Need an up to date photo here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28845" y="3616706"/>
            <a:ext cx="3238857" cy="242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56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83479" y="175146"/>
            <a:ext cx="12008521" cy="643171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4400">
                <a:solidFill>
                  <a:srgbClr val="002060"/>
                </a:solidFill>
                <a:latin typeface="Comic Sans MS" panose="030F0702030302020204" pitchFamily="66" charset="0"/>
              </a:rPr>
              <a:t>How we use the outdoors</a:t>
            </a:r>
            <a:endParaRPr lang="en-US" sz="3200">
              <a:solidFill>
                <a:srgbClr val="002060"/>
              </a:solidFill>
              <a:latin typeface="Comic Sans MS" panose="030F0702030302020204" pitchFamily="66" charset="0"/>
            </a:endParaRPr>
          </a:p>
          <a:p>
            <a:pPr marL="45720" indent="0">
              <a:buNone/>
            </a:pPr>
            <a:r>
              <a:rPr lang="en-US" sz="3200">
                <a:solidFill>
                  <a:srgbClr val="002060"/>
                </a:solidFill>
                <a:latin typeface="Berlin Sans FB" panose="020E0602020502020306" pitchFamily="34" charset="0"/>
              </a:rPr>
              <a:t>      </a:t>
            </a:r>
          </a:p>
          <a:p>
            <a:pPr marL="45720" indent="0" algn="ctr">
              <a:buNone/>
            </a:pPr>
            <a:endParaRPr lang="en-US" sz="3200">
              <a:solidFill>
                <a:srgbClr val="002060"/>
              </a:solidFill>
              <a:latin typeface="Berlin Sans FB" panose="020E0602020502020306" pitchFamily="34" charset="0"/>
            </a:endParaRPr>
          </a:p>
          <a:p>
            <a:pPr marL="45720" indent="0" algn="ctr">
              <a:buNone/>
            </a:pPr>
            <a:endParaRPr lang="en-US" sz="3200">
              <a:solidFill>
                <a:srgbClr val="002060"/>
              </a:solidFill>
              <a:latin typeface="Berlin Sans FB" panose="020E0602020502020306" pitchFamily="34" charset="0"/>
            </a:endParaRPr>
          </a:p>
          <a:p>
            <a:pPr marL="45720" indent="0" algn="ctr">
              <a:buNone/>
            </a:pPr>
            <a:endParaRPr lang="en-US" sz="3200">
              <a:solidFill>
                <a:srgbClr val="002060"/>
              </a:solidFill>
              <a:latin typeface="Berlin Sans FB" panose="020E0602020502020306" pitchFamily="34" charset="0"/>
            </a:endParaRPr>
          </a:p>
        </p:txBody>
      </p:sp>
      <p:sp>
        <p:nvSpPr>
          <p:cNvPr id="3" name="TextBox 2"/>
          <p:cNvSpPr txBox="1"/>
          <p:nvPr/>
        </p:nvSpPr>
        <p:spPr>
          <a:xfrm>
            <a:off x="531783" y="733840"/>
            <a:ext cx="11091334" cy="5909310"/>
          </a:xfrm>
          <a:prstGeom prst="rect">
            <a:avLst/>
          </a:prstGeom>
          <a:noFill/>
        </p:spPr>
        <p:txBody>
          <a:bodyPr wrap="square" rtlCol="0">
            <a:spAutoFit/>
          </a:bodyPr>
          <a:lstStyle/>
          <a:p>
            <a:pPr marL="441325" lvl="2" indent="-268288">
              <a:buFont typeface="Arial" panose="020B0604020202020204" pitchFamily="34" charset="0"/>
              <a:buChar char="•"/>
            </a:pPr>
            <a:r>
              <a:rPr lang="en-GB" sz="2400" dirty="0">
                <a:solidFill>
                  <a:schemeClr val="tx2"/>
                </a:solidFill>
                <a:latin typeface="Comic Sans MS" panose="030F0702030302020204" pitchFamily="66" charset="0"/>
              </a:rPr>
              <a:t>We go outside in all weathers to explore the world around us and the changing seasons. Children wear wet weather suits when it’s raining which are provided by the school. We ask for wellies to be brought in and left in school as we may go out for different lessons.</a:t>
            </a:r>
          </a:p>
          <a:p>
            <a:pPr marL="441325" lvl="2" indent="-268288">
              <a:buFont typeface="Arial" panose="020B0604020202020204" pitchFamily="34" charset="0"/>
              <a:buChar char="•"/>
            </a:pPr>
            <a:r>
              <a:rPr lang="en-GB" sz="2400" dirty="0">
                <a:solidFill>
                  <a:schemeClr val="tx2"/>
                </a:solidFill>
                <a:latin typeface="Comic Sans MS" panose="030F0702030302020204" pitchFamily="66" charset="0"/>
              </a:rPr>
              <a:t>Den building</a:t>
            </a:r>
          </a:p>
          <a:p>
            <a:pPr marL="441325" lvl="2" indent="-268288">
              <a:buFont typeface="Arial" panose="020B0604020202020204" pitchFamily="34" charset="0"/>
              <a:buChar char="•"/>
            </a:pPr>
            <a:r>
              <a:rPr lang="en-GB" sz="2400" dirty="0">
                <a:solidFill>
                  <a:schemeClr val="tx2"/>
                </a:solidFill>
                <a:latin typeface="Comic Sans MS" panose="030F0702030302020204" pitchFamily="66" charset="0"/>
              </a:rPr>
              <a:t>Parachute games</a:t>
            </a:r>
          </a:p>
          <a:p>
            <a:pPr marL="441325" lvl="2" indent="-268288">
              <a:buFont typeface="Arial" panose="020B0604020202020204" pitchFamily="34" charset="0"/>
              <a:buChar char="•"/>
            </a:pPr>
            <a:r>
              <a:rPr lang="en-GB" sz="2400" dirty="0">
                <a:solidFill>
                  <a:schemeClr val="tx2"/>
                </a:solidFill>
                <a:latin typeface="Comic Sans MS" panose="030F0702030302020204" pitchFamily="66" charset="0"/>
              </a:rPr>
              <a:t>Riding bicycles and scooters</a:t>
            </a:r>
          </a:p>
          <a:p>
            <a:pPr marL="441325" lvl="2" indent="-268288">
              <a:buFont typeface="Arial" panose="020B0604020202020204" pitchFamily="34" charset="0"/>
              <a:buChar char="•"/>
            </a:pPr>
            <a:r>
              <a:rPr lang="en-GB" sz="2400" dirty="0">
                <a:solidFill>
                  <a:schemeClr val="tx2"/>
                </a:solidFill>
                <a:latin typeface="Comic Sans MS" panose="030F0702030302020204" pitchFamily="66" charset="0"/>
              </a:rPr>
              <a:t>Gardening</a:t>
            </a:r>
          </a:p>
          <a:p>
            <a:pPr marL="441325" lvl="2" indent="-268288">
              <a:buFont typeface="Arial" panose="020B0604020202020204" pitchFamily="34" charset="0"/>
              <a:buChar char="•"/>
            </a:pPr>
            <a:r>
              <a:rPr lang="en-GB" sz="2400" dirty="0">
                <a:solidFill>
                  <a:schemeClr val="tx2"/>
                </a:solidFill>
                <a:latin typeface="Comic Sans MS" panose="030F0702030302020204" pitchFamily="66" charset="0"/>
              </a:rPr>
              <a:t>Literacy tasks – writing with chalks, mud painting, retelling stories</a:t>
            </a:r>
          </a:p>
          <a:p>
            <a:pPr marL="441325" lvl="2" indent="-268288">
              <a:buFont typeface="Arial" panose="020B0604020202020204" pitchFamily="34" charset="0"/>
              <a:buChar char="•"/>
            </a:pPr>
            <a:r>
              <a:rPr lang="en-GB" sz="2400" dirty="0">
                <a:solidFill>
                  <a:schemeClr val="tx2"/>
                </a:solidFill>
                <a:latin typeface="Comic Sans MS" panose="030F0702030302020204" pitchFamily="66" charset="0"/>
              </a:rPr>
              <a:t>Numeracy – counting natural objects, comparing sizes and shapes in the environment, and looking for numbers around school.</a:t>
            </a:r>
          </a:p>
          <a:p>
            <a:pPr lvl="2"/>
            <a:endParaRPr lang="en-GB" sz="2800" dirty="0">
              <a:solidFill>
                <a:srgbClr val="FF0000"/>
              </a:solidFill>
              <a:latin typeface="Comic Sans MS" panose="030F0702030302020204" pitchFamily="66" charset="0"/>
            </a:endParaRPr>
          </a:p>
          <a:p>
            <a:pPr lvl="2" algn="ctr"/>
            <a:r>
              <a:rPr lang="en-GB" sz="2000" dirty="0">
                <a:solidFill>
                  <a:schemeClr val="tx2"/>
                </a:solidFill>
                <a:latin typeface="Comic Sans MS" panose="030F0702030302020204" pitchFamily="66" charset="0"/>
              </a:rPr>
              <a:t>These are just a few of the wonderful outdoor</a:t>
            </a:r>
          </a:p>
          <a:p>
            <a:pPr lvl="2" algn="ctr"/>
            <a:r>
              <a:rPr lang="en-GB" sz="2000" dirty="0">
                <a:solidFill>
                  <a:schemeClr val="tx2"/>
                </a:solidFill>
                <a:latin typeface="Comic Sans MS" panose="030F0702030302020204" pitchFamily="66" charset="0"/>
              </a:rPr>
              <a:t> opportunities that we provide</a:t>
            </a:r>
            <a:r>
              <a:rPr lang="en-GB" sz="2800" dirty="0">
                <a:solidFill>
                  <a:schemeClr val="tx2"/>
                </a:solidFill>
                <a:latin typeface="Comic Sans MS" panose="030F0702030302020204" pitchFamily="66" charset="0"/>
              </a:rPr>
              <a:t>.</a:t>
            </a:r>
          </a:p>
          <a:p>
            <a:pPr marL="1200150" lvl="2" indent="-285750">
              <a:buFont typeface="Arial" panose="020B0604020202020204" pitchFamily="34" charset="0"/>
              <a:buChar char="•"/>
            </a:pPr>
            <a:endParaRPr lang="en-GB" sz="2000" dirty="0">
              <a:solidFill>
                <a:srgbClr val="FF0000"/>
              </a:solidFill>
              <a:latin typeface="Berlin Sans FB" panose="020E0602020502020306" pitchFamily="34" charset="0"/>
            </a:endParaRPr>
          </a:p>
          <a:p>
            <a:pPr marL="285750" indent="-285750">
              <a:buFontTx/>
              <a:buChar char="-"/>
            </a:pPr>
            <a:endParaRPr lang="en-GB"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41234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83479" y="175146"/>
            <a:ext cx="12008521" cy="643171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4000" u="sng">
                <a:solidFill>
                  <a:srgbClr val="002060"/>
                </a:solidFill>
                <a:latin typeface="Comic Sans MS" panose="030F0702030302020204" pitchFamily="66" charset="0"/>
              </a:rPr>
              <a:t>Cwmfelin Website</a:t>
            </a:r>
          </a:p>
          <a:p>
            <a:pPr marL="45720" indent="0" algn="ctr">
              <a:buNone/>
            </a:pPr>
            <a:endParaRPr lang="en-US" sz="4000">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3200">
              <a:solidFill>
                <a:srgbClr val="002060"/>
              </a:solidFill>
              <a:latin typeface="Berlin Sans FB" panose="020E0602020502020306"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58" y="1168400"/>
            <a:ext cx="7628175" cy="543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22979" y="1310995"/>
            <a:ext cx="3487774" cy="5262979"/>
          </a:xfrm>
          <a:prstGeom prst="rect">
            <a:avLst/>
          </a:prstGeom>
          <a:noFill/>
        </p:spPr>
        <p:txBody>
          <a:bodyPr wrap="square" rtlCol="0">
            <a:spAutoFit/>
          </a:bodyPr>
          <a:lstStyle/>
          <a:p>
            <a:pPr algn="ctr"/>
            <a:r>
              <a:rPr lang="en-GB" sz="2800">
                <a:solidFill>
                  <a:schemeClr val="tx2"/>
                </a:solidFill>
                <a:latin typeface="Comic Sans MS" panose="030F0702030302020204" pitchFamily="66" charset="0"/>
              </a:rPr>
              <a:t>Important School Policies are available on our website.</a:t>
            </a:r>
          </a:p>
          <a:p>
            <a:pPr algn="ctr"/>
            <a:endParaRPr lang="en-GB" sz="2800" b="1" u="sng">
              <a:solidFill>
                <a:schemeClr val="tx2"/>
              </a:solidFill>
              <a:latin typeface="Comic Sans MS" panose="030F0702030302020204" pitchFamily="66" charset="0"/>
            </a:endParaRPr>
          </a:p>
          <a:p>
            <a:pPr algn="ctr"/>
            <a:r>
              <a:rPr lang="en-US" sz="2800">
                <a:solidFill>
                  <a:schemeClr val="tx2"/>
                </a:solidFill>
                <a:latin typeface="Comic Sans MS" panose="030F0702030302020204" pitchFamily="66" charset="0"/>
              </a:rPr>
              <a:t>Please ensure that you </a:t>
            </a:r>
            <a:r>
              <a:rPr lang="en-US" sz="2800" err="1">
                <a:solidFill>
                  <a:schemeClr val="tx2"/>
                </a:solidFill>
                <a:latin typeface="Comic Sans MS" panose="030F0702030302020204" pitchFamily="66" charset="0"/>
              </a:rPr>
              <a:t>familiarise</a:t>
            </a:r>
            <a:r>
              <a:rPr lang="en-US" sz="2800">
                <a:solidFill>
                  <a:schemeClr val="tx2"/>
                </a:solidFill>
                <a:latin typeface="Comic Sans MS" panose="030F0702030302020204" pitchFamily="66" charset="0"/>
              </a:rPr>
              <a:t> yourself with our school policies to avoid any possible misunderstandings.</a:t>
            </a:r>
            <a:endParaRPr lang="en-GB" sz="2800">
              <a:solidFill>
                <a:schemeClr val="tx2"/>
              </a:solidFill>
              <a:latin typeface="Comic Sans MS" panose="030F0702030302020204" pitchFamily="66" charset="0"/>
            </a:endParaRPr>
          </a:p>
          <a:p>
            <a:pPr algn="ctr"/>
            <a:endParaRPr lang="en-GB" sz="2800">
              <a:solidFill>
                <a:schemeClr val="tx2"/>
              </a:solidFill>
              <a:latin typeface="NTPreCursive" panose="03000400000000000000" pitchFamily="66" charset="0"/>
            </a:endParaRPr>
          </a:p>
        </p:txBody>
      </p:sp>
    </p:spTree>
    <p:extLst>
      <p:ext uri="{BB962C8B-B14F-4D97-AF65-F5344CB8AC3E}">
        <p14:creationId xmlns:p14="http://schemas.microsoft.com/office/powerpoint/2010/main" val="56774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03200" y="175146"/>
            <a:ext cx="11877129" cy="630448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4000" u="sng">
                <a:solidFill>
                  <a:srgbClr val="002060"/>
                </a:solidFill>
                <a:latin typeface="Comic Sans MS" panose="030F0702030302020204" pitchFamily="66" charset="0"/>
              </a:rPr>
              <a:t>Uniform</a:t>
            </a:r>
          </a:p>
          <a:p>
            <a:pPr marL="45720" indent="0" algn="ctr">
              <a:buNone/>
            </a:pPr>
            <a:endParaRPr lang="en-US" sz="4000" u="sng">
              <a:solidFill>
                <a:srgbClr val="002060"/>
              </a:solidFill>
              <a:latin typeface="Comic Sans MS" panose="030F0702030302020204" pitchFamily="66" charset="0"/>
            </a:endParaRPr>
          </a:p>
          <a:p>
            <a:pPr marL="45720" indent="0" algn="ctr">
              <a:buNone/>
            </a:pPr>
            <a:r>
              <a:rPr lang="en-US" sz="4000">
                <a:solidFill>
                  <a:srgbClr val="002060"/>
                </a:solidFill>
                <a:latin typeface="Comic Sans MS" panose="030F0702030302020204" pitchFamily="66" charset="0"/>
              </a:rPr>
              <a:t>Please refer to the School Uniform Policy on our website:-</a:t>
            </a:r>
          </a:p>
          <a:p>
            <a:pPr marL="45720" indent="0" algn="ctr">
              <a:buNone/>
            </a:pPr>
            <a:r>
              <a:rPr lang="en-US" sz="4000">
                <a:solidFill>
                  <a:srgbClr val="002060"/>
                </a:solidFill>
                <a:latin typeface="Comic Sans MS" panose="030F0702030302020204" pitchFamily="66" charset="0"/>
                <a:hlinkClick r:id="rId2"/>
              </a:rPr>
              <a:t>https://www.cwmfelinprimary.co.uk/policies/</a:t>
            </a:r>
            <a:endParaRPr lang="en-US" sz="4000">
              <a:solidFill>
                <a:srgbClr val="002060"/>
              </a:solidFill>
              <a:latin typeface="Comic Sans MS" panose="030F0702030302020204" pitchFamily="66" charset="0"/>
            </a:endParaRPr>
          </a:p>
          <a:p>
            <a:pPr marL="45720" indent="0" algn="ctr">
              <a:buNone/>
            </a:pPr>
            <a:endParaRPr lang="en-US" sz="4000">
              <a:solidFill>
                <a:srgbClr val="002060"/>
              </a:solidFill>
              <a:latin typeface="Comic Sans MS" panose="030F0702030302020204" pitchFamily="66" charset="0"/>
            </a:endParaRPr>
          </a:p>
          <a:p>
            <a:pPr marL="0" indent="0" algn="ctr">
              <a:buNone/>
              <a:tabLst>
                <a:tab pos="10768013" algn="l"/>
              </a:tabLst>
            </a:pPr>
            <a:r>
              <a:rPr lang="en-US" sz="3600" u="sng">
                <a:solidFill>
                  <a:srgbClr val="FF0000"/>
                </a:solidFill>
                <a:latin typeface="Comic Sans MS" panose="030F0702030302020204" pitchFamily="66" charset="0"/>
              </a:rPr>
              <a:t>Important:  Please ensure all items of clothing are clearly marked with your child’s name.</a:t>
            </a:r>
            <a:endParaRPr lang="en-US" sz="3600">
              <a:solidFill>
                <a:srgbClr val="FF0000"/>
              </a:solidFill>
              <a:latin typeface="Comic Sans MS" panose="030F0702030302020204" pitchFamily="66" charset="0"/>
            </a:endParaRPr>
          </a:p>
          <a:p>
            <a:pPr marL="0" indent="0" algn="ctr">
              <a:buNone/>
              <a:tabLst>
                <a:tab pos="10768013" algn="l"/>
              </a:tabLst>
            </a:pPr>
            <a:endParaRPr lang="en-US" sz="2400">
              <a:solidFill>
                <a:srgbClr val="002060"/>
              </a:solidFill>
              <a:latin typeface="NTPreCursive" panose="03000400000000000000" pitchFamily="66"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320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373424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83479" y="175146"/>
            <a:ext cx="12008521" cy="643171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4000" u="sng">
                <a:solidFill>
                  <a:srgbClr val="002060"/>
                </a:solidFill>
                <a:latin typeface="Comic Sans MS" panose="030F0702030302020204" pitchFamily="66" charset="0"/>
              </a:rPr>
              <a:t>Healthy Schools</a:t>
            </a:r>
          </a:p>
          <a:p>
            <a:pPr marL="45720" indent="0" algn="ctr">
              <a:buNone/>
            </a:pPr>
            <a:endParaRPr lang="en-US" sz="4000">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3200">
              <a:solidFill>
                <a:srgbClr val="002060"/>
              </a:solidFill>
              <a:latin typeface="Berlin Sans FB" panose="020E0602020502020306" pitchFamily="34" charset="0"/>
            </a:endParaRPr>
          </a:p>
        </p:txBody>
      </p:sp>
      <p:sp>
        <p:nvSpPr>
          <p:cNvPr id="4" name="TextBox 3"/>
          <p:cNvSpPr txBox="1"/>
          <p:nvPr/>
        </p:nvSpPr>
        <p:spPr>
          <a:xfrm>
            <a:off x="466531" y="1310995"/>
            <a:ext cx="11344222" cy="5262979"/>
          </a:xfrm>
          <a:prstGeom prst="rect">
            <a:avLst/>
          </a:prstGeom>
          <a:noFill/>
        </p:spPr>
        <p:txBody>
          <a:bodyPr wrap="square" rtlCol="0">
            <a:spAutoFit/>
          </a:bodyPr>
          <a:lstStyle/>
          <a:p>
            <a:pPr algn="ctr"/>
            <a:r>
              <a:rPr lang="en-GB" sz="2800" dirty="0">
                <a:solidFill>
                  <a:schemeClr val="tx2"/>
                </a:solidFill>
                <a:latin typeface="Comic Sans MS" panose="030F0702030302020204" pitchFamily="66" charset="0"/>
              </a:rPr>
              <a:t>Cwmfelin promotes the children’s right to be healthy. Please take a look at our Food and Fitness policy to familiarise yourself with our school expectations.</a:t>
            </a:r>
          </a:p>
          <a:p>
            <a:pPr algn="ctr"/>
            <a:endParaRPr lang="en-US" sz="2800" dirty="0">
              <a:solidFill>
                <a:schemeClr val="tx2"/>
              </a:solidFill>
              <a:latin typeface="Comic Sans MS" panose="030F0702030302020204" pitchFamily="66" charset="0"/>
            </a:endParaRPr>
          </a:p>
          <a:p>
            <a:pPr algn="ctr"/>
            <a:r>
              <a:rPr lang="en-US" sz="2800" dirty="0">
                <a:solidFill>
                  <a:schemeClr val="tx2"/>
                </a:solidFill>
                <a:latin typeface="Comic Sans MS" panose="030F0702030302020204" pitchFamily="66" charset="0"/>
              </a:rPr>
              <a:t>Children must bring a plastic bottle to school to access fresh water throughout the day. Squash, </a:t>
            </a:r>
            <a:r>
              <a:rPr lang="en-US" sz="2800" dirty="0" err="1">
                <a:solidFill>
                  <a:schemeClr val="tx2"/>
                </a:solidFill>
                <a:latin typeface="Comic Sans MS" panose="030F0702030302020204" pitchFamily="66" charset="0"/>
              </a:rPr>
              <a:t>flavoured</a:t>
            </a:r>
            <a:r>
              <a:rPr lang="en-US" sz="2800" dirty="0">
                <a:solidFill>
                  <a:schemeClr val="tx2"/>
                </a:solidFill>
                <a:latin typeface="Comic Sans MS" panose="030F0702030302020204" pitchFamily="66" charset="0"/>
              </a:rPr>
              <a:t> water or other drinks are not permitted. Please provide a healthy snack (fruit or vegetables) which the children will be encouraged to eat mid morning. Milk is also provided daily.</a:t>
            </a:r>
          </a:p>
          <a:p>
            <a:pPr algn="ctr"/>
            <a:endParaRPr lang="en-US" sz="2800" dirty="0">
              <a:solidFill>
                <a:schemeClr val="tx2"/>
              </a:solidFill>
              <a:latin typeface="Comic Sans MS" panose="030F0702030302020204" pitchFamily="66" charset="0"/>
            </a:endParaRPr>
          </a:p>
          <a:p>
            <a:pPr algn="ctr"/>
            <a:r>
              <a:rPr lang="en-US" sz="2800" dirty="0">
                <a:solidFill>
                  <a:schemeClr val="tx2"/>
                </a:solidFill>
                <a:latin typeface="Comic Sans MS" panose="030F0702030302020204" pitchFamily="66" charset="0"/>
                <a:hlinkClick r:id="rId2"/>
              </a:rPr>
              <a:t>https://www.cwmfelinprimary.co.uk/policies/</a:t>
            </a:r>
            <a:r>
              <a:rPr lang="en-US" sz="2800" dirty="0">
                <a:solidFill>
                  <a:schemeClr val="tx2"/>
                </a:solidFill>
                <a:latin typeface="Comic Sans MS" panose="030F0702030302020204" pitchFamily="66" charset="0"/>
              </a:rPr>
              <a:t> </a:t>
            </a:r>
          </a:p>
          <a:p>
            <a:pPr algn="ctr"/>
            <a:endParaRPr lang="en-US" sz="2800"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1501923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83479" y="175146"/>
            <a:ext cx="12008521" cy="643171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4000" u="sng">
                <a:solidFill>
                  <a:srgbClr val="002060"/>
                </a:solidFill>
                <a:latin typeface="Comic Sans MS" panose="030F0702030302020204" pitchFamily="66" charset="0"/>
              </a:rPr>
              <a:t>How you will receive information.</a:t>
            </a:r>
          </a:p>
          <a:p>
            <a:pPr marL="0" indent="0" algn="ctr">
              <a:lnSpc>
                <a:spcPct val="100000"/>
              </a:lnSpc>
              <a:spcBef>
                <a:spcPts val="0"/>
              </a:spcBef>
              <a:buNone/>
            </a:pPr>
            <a:endParaRPr lang="en-US" sz="2600" b="1">
              <a:latin typeface="Comic Sans MS" panose="030F0702030302020204" pitchFamily="66" charset="0"/>
            </a:endParaRPr>
          </a:p>
          <a:p>
            <a:pPr marL="0" indent="0" algn="ctr">
              <a:lnSpc>
                <a:spcPct val="100000"/>
              </a:lnSpc>
              <a:spcBef>
                <a:spcPts val="0"/>
              </a:spcBef>
              <a:buNone/>
            </a:pPr>
            <a:r>
              <a:rPr lang="en-US" sz="2600" b="1">
                <a:latin typeface="Comic Sans MS" panose="030F0702030302020204" pitchFamily="66" charset="0"/>
              </a:rPr>
              <a:t>School Gateway</a:t>
            </a:r>
            <a:r>
              <a:rPr lang="en-US" sz="2600">
                <a:latin typeface="Comic Sans MS" panose="030F0702030302020204" pitchFamily="66" charset="0"/>
              </a:rPr>
              <a:t> is our main form of communication with parents. It allows us to send text messages and emails to you directly. All information will be shared via this app which can be downloaded free to any device. It also offers flexible payment options for school trips/visits.</a:t>
            </a:r>
          </a:p>
          <a:p>
            <a:pPr marL="0" indent="0" algn="ctr">
              <a:lnSpc>
                <a:spcPct val="100000"/>
              </a:lnSpc>
              <a:spcBef>
                <a:spcPts val="0"/>
              </a:spcBef>
              <a:buNone/>
            </a:pPr>
            <a:endParaRPr lang="en-US" sz="2600">
              <a:latin typeface="Comic Sans MS" panose="030F0702030302020204" pitchFamily="66" charset="0"/>
            </a:endParaRPr>
          </a:p>
          <a:p>
            <a:pPr marL="0" indent="0" algn="ctr">
              <a:lnSpc>
                <a:spcPct val="100000"/>
              </a:lnSpc>
              <a:spcBef>
                <a:spcPts val="0"/>
              </a:spcBef>
              <a:buNone/>
            </a:pPr>
            <a:r>
              <a:rPr lang="en-GB" sz="1900" b="1">
                <a:solidFill>
                  <a:srgbClr val="FF0000"/>
                </a:solidFill>
                <a:latin typeface="Comic Sans MS" panose="030F0702030302020204" pitchFamily="66" charset="0"/>
              </a:rPr>
              <a:t>Facebook:</a:t>
            </a:r>
            <a:r>
              <a:rPr lang="en-GB" sz="1900">
                <a:solidFill>
                  <a:srgbClr val="FF0000"/>
                </a:solidFill>
                <a:latin typeface="Comic Sans MS" panose="030F0702030302020204" pitchFamily="66" charset="0"/>
              </a:rPr>
              <a:t>  </a:t>
            </a:r>
            <a:r>
              <a:rPr lang="en-GB" sz="1900" b="1">
                <a:solidFill>
                  <a:srgbClr val="FF0000"/>
                </a:solidFill>
                <a:latin typeface="Comic Sans MS" panose="030F0702030302020204" pitchFamily="66" charset="0"/>
              </a:rPr>
              <a:t>Cwmfelin Primary School (closed group)</a:t>
            </a:r>
          </a:p>
          <a:p>
            <a:pPr marL="45720" indent="0" algn="ctr">
              <a:buNone/>
            </a:pPr>
            <a:r>
              <a:rPr lang="en-GB" sz="1900" b="1">
                <a:solidFill>
                  <a:srgbClr val="FF0000"/>
                </a:solidFill>
                <a:latin typeface="Comic Sans MS" panose="030F0702030302020204" pitchFamily="66" charset="0"/>
              </a:rPr>
              <a:t>The Big </a:t>
            </a:r>
            <a:r>
              <a:rPr lang="en-GB" sz="1900" b="1" err="1">
                <a:solidFill>
                  <a:srgbClr val="FF0000"/>
                </a:solidFill>
                <a:latin typeface="Comic Sans MS" panose="030F0702030302020204" pitchFamily="66" charset="0"/>
              </a:rPr>
              <a:t>Bocs</a:t>
            </a:r>
            <a:r>
              <a:rPr lang="en-GB" sz="1900" b="1">
                <a:solidFill>
                  <a:srgbClr val="FF0000"/>
                </a:solidFill>
                <a:latin typeface="Comic Sans MS" panose="030F0702030302020204" pitchFamily="66" charset="0"/>
              </a:rPr>
              <a:t> </a:t>
            </a:r>
            <a:r>
              <a:rPr lang="en-GB" sz="1900" b="1" err="1">
                <a:solidFill>
                  <a:srgbClr val="FF0000"/>
                </a:solidFill>
                <a:latin typeface="Comic Sans MS" panose="030F0702030302020204" pitchFamily="66" charset="0"/>
              </a:rPr>
              <a:t>Bwyd</a:t>
            </a:r>
            <a:r>
              <a:rPr lang="en-GB" sz="1900" b="1">
                <a:solidFill>
                  <a:srgbClr val="FF0000"/>
                </a:solidFill>
                <a:latin typeface="Comic Sans MS" panose="030F0702030302020204" pitchFamily="66" charset="0"/>
              </a:rPr>
              <a:t> @ Cwmfelin Primary School  </a:t>
            </a:r>
          </a:p>
          <a:p>
            <a:pPr marL="45720" indent="0" algn="ctr">
              <a:buNone/>
            </a:pPr>
            <a:endParaRPr lang="en-GB" sz="3200">
              <a:solidFill>
                <a:schemeClr val="tx2"/>
              </a:solidFill>
              <a:latin typeface="Comic Sans MS" panose="030F0702030302020204" pitchFamily="66" charset="0"/>
            </a:endParaRPr>
          </a:p>
          <a:p>
            <a:pPr marL="45720" indent="0">
              <a:buNone/>
            </a:pPr>
            <a:r>
              <a:rPr lang="en-GB" sz="3200">
                <a:latin typeface="Comic Sans MS" panose="030F0702030302020204" pitchFamily="66" charset="0"/>
              </a:rPr>
              <a:t>                                      </a:t>
            </a:r>
            <a:endParaRPr lang="en-US" sz="4000">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4000" u="sng">
              <a:solidFill>
                <a:srgbClr val="002060"/>
              </a:solidFill>
              <a:latin typeface="Berlin Sans FB" panose="020E0602020502020306" pitchFamily="34" charset="0"/>
            </a:endParaRPr>
          </a:p>
          <a:p>
            <a:pPr marL="45720" indent="0" algn="ctr">
              <a:buNone/>
            </a:pPr>
            <a:endParaRPr lang="en-US" sz="3200">
              <a:solidFill>
                <a:srgbClr val="002060"/>
              </a:solidFill>
              <a:latin typeface="Berlin Sans FB" panose="020E0602020502020306" pitchFamily="34" charset="0"/>
            </a:endParaRPr>
          </a:p>
        </p:txBody>
      </p:sp>
      <p:sp>
        <p:nvSpPr>
          <p:cNvPr id="4" name="TextBox 3">
            <a:extLst>
              <a:ext uri="{FF2B5EF4-FFF2-40B4-BE49-F238E27FC236}">
                <a16:creationId xmlns:a16="http://schemas.microsoft.com/office/drawing/2014/main" id="{CE444B9F-5059-4AEB-A476-4C05F9CF71E4}"/>
              </a:ext>
            </a:extLst>
          </p:cNvPr>
          <p:cNvSpPr txBox="1"/>
          <p:nvPr/>
        </p:nvSpPr>
        <p:spPr>
          <a:xfrm>
            <a:off x="5276675" y="4311940"/>
            <a:ext cx="6065240" cy="1846659"/>
          </a:xfrm>
          <a:prstGeom prst="rect">
            <a:avLst/>
          </a:prstGeom>
          <a:noFill/>
        </p:spPr>
        <p:txBody>
          <a:bodyPr wrap="square" rtlCol="0">
            <a:spAutoFit/>
          </a:bodyPr>
          <a:lstStyle/>
          <a:p>
            <a:pPr marL="45720" indent="0" algn="ctr">
              <a:buNone/>
            </a:pPr>
            <a:r>
              <a:rPr lang="en-GB" sz="2400">
                <a:solidFill>
                  <a:schemeClr val="tx2"/>
                </a:solidFill>
                <a:latin typeface="Comic Sans MS" panose="030F0702030302020204" pitchFamily="66" charset="0"/>
              </a:rPr>
              <a:t>School always seeks parental permission before sharing photographs on social media. Forms can be found in your pack.</a:t>
            </a:r>
          </a:p>
          <a:p>
            <a:pPr marL="45720" indent="0" algn="ctr">
              <a:buNone/>
            </a:pPr>
            <a:endParaRPr lang="en-GB" sz="2400">
              <a:latin typeface="Comic Sans MS" panose="030F0702030302020204" pitchFamily="66" charset="0"/>
            </a:endParaRPr>
          </a:p>
          <a:p>
            <a:endParaRPr lang="en-GB"/>
          </a:p>
        </p:txBody>
      </p:sp>
    </p:spTree>
    <p:extLst>
      <p:ext uri="{BB962C8B-B14F-4D97-AF65-F5344CB8AC3E}">
        <p14:creationId xmlns:p14="http://schemas.microsoft.com/office/powerpoint/2010/main" val="3899535313"/>
      </p:ext>
    </p:extLst>
  </p:cSld>
  <p:clrMapOvr>
    <a:masterClrMapping/>
  </p:clrMapOvr>
</p:sld>
</file>

<file path=ppt/theme/theme1.xml><?xml version="1.0" encoding="utf-8"?>
<a:theme xmlns:a="http://schemas.openxmlformats.org/drawingml/2006/main" name="Children Happy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909083B-3485-49E7-BBE7-EFD488C62F99}" vid="{B57F6697-5DA8-422E-86BF-20B69A74A1E0}"/>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aa61253-7236-4b30-a398-5d7f64d994d2" xsi:nil="true"/>
    <lcf76f155ced4ddcb4097134ff3c332f xmlns="258d1397-0991-4c61-a13b-bf39b6e7db2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9BCB2D2F84FB459DE5CDC59B202CD4" ma:contentTypeVersion="17" ma:contentTypeDescription="Create a new document." ma:contentTypeScope="" ma:versionID="1e0545dc780cbd24b72e388909cb497f">
  <xsd:schema xmlns:xsd="http://www.w3.org/2001/XMLSchema" xmlns:xs="http://www.w3.org/2001/XMLSchema" xmlns:p="http://schemas.microsoft.com/office/2006/metadata/properties" xmlns:ns2="258d1397-0991-4c61-a13b-bf39b6e7db2a" xmlns:ns3="aaa61253-7236-4b30-a398-5d7f64d994d2" xmlns:ns4="8d8e677a-830b-4a5c-899f-689f35f8477d" targetNamespace="http://schemas.microsoft.com/office/2006/metadata/properties" ma:root="true" ma:fieldsID="95a8fa7186fa8f15355deb9ac61f248b" ns2:_="" ns3:_="" ns4:_="">
    <xsd:import namespace="258d1397-0991-4c61-a13b-bf39b6e7db2a"/>
    <xsd:import namespace="aaa61253-7236-4b30-a398-5d7f64d994d2"/>
    <xsd:import namespace="8d8e677a-830b-4a5c-899f-689f35f847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d1397-0991-4c61-a13b-bf39b6e7db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8eb062c-d763-48f9-a1b1-826b13cffd4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a61253-7236-4b30-a398-5d7f64d994d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bb64d18-e4ba-40c9-af52-6805e71c60a1}" ma:internalName="TaxCatchAll" ma:showField="CatchAllData" ma:web="aaa61253-7236-4b30-a398-5d7f64d994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8e677a-830b-4a5c-899f-689f35f8477d"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222BCD-6D4B-4CC4-91F7-BEEF01F2BCB8}">
  <ds:schemaRefs>
    <ds:schemaRef ds:uri="258d1397-0991-4c61-a13b-bf39b6e7db2a"/>
    <ds:schemaRef ds:uri="aaa61253-7236-4b30-a398-5d7f64d994d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2B907DB-316C-494A-8AE3-953FBBD3A012}">
  <ds:schemaRefs>
    <ds:schemaRef ds:uri="258d1397-0991-4c61-a13b-bf39b6e7db2a"/>
    <ds:schemaRef ds:uri="8d8e677a-830b-4a5c-899f-689f35f8477d"/>
    <ds:schemaRef ds:uri="aaa61253-7236-4b30-a398-5d7f64d994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6F09C7-C56B-46E7-A9EE-06E4AF330C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740</Words>
  <Application>Microsoft Office PowerPoint</Application>
  <PresentationFormat>Widescreen</PresentationFormat>
  <Paragraphs>105</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Berlin Sans FB</vt:lpstr>
      <vt:lpstr>Comic Sans MS</vt:lpstr>
      <vt:lpstr>Euphemia</vt:lpstr>
      <vt:lpstr>NTPreCursive</vt:lpstr>
      <vt:lpstr>Wingdings</vt:lpstr>
      <vt:lpstr>Children Happy 16x9</vt:lpstr>
      <vt:lpstr>Cwmfelin Primary School</vt:lpstr>
      <vt:lpstr>       Welcome to Cwmfelin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Cwmfelin Primary School</dc:title>
  <dc:creator/>
  <cp:lastModifiedBy/>
  <cp:revision>1</cp:revision>
  <dcterms:created xsi:type="dcterms:W3CDTF">2016-06-28T19:23:21Z</dcterms:created>
  <dcterms:modified xsi:type="dcterms:W3CDTF">2025-07-15T13:57:24Z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y fmtid="{D5CDD505-2E9C-101B-9397-08002B2CF9AE}" pid="3" name="ContentTypeId">
    <vt:lpwstr>0x010100479BCB2D2F84FB459DE5CDC59B202CD4</vt:lpwstr>
  </property>
  <property fmtid="{D5CDD505-2E9C-101B-9397-08002B2CF9AE}" pid="4" name="Order">
    <vt:r8>371200</vt:r8>
  </property>
  <property fmtid="{D5CDD505-2E9C-101B-9397-08002B2CF9AE}" pid="5" name="MediaServiceImageTags">
    <vt:lpwstr/>
  </property>
</Properties>
</file>